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hyperlink" Target="https://youtu.be/1r2kOCizEIE" TargetMode="External"/><Relationship Id="rId2" Type="http://schemas.openxmlformats.org/officeDocument/2006/relationships/hyperlink" Target="https://youtu.be/o1UhAJNCDTI" TargetMode="External"/><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1A"/>
        </a:solidFill>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F7C22A"/>
          </a:solidFill>
          <a:ln w="12700">
            <a:solidFill>
              <a:srgbClr val="F7C22A"/>
            </a:solidFill>
            <a:prstDash val="solid"/>
          </a:ln>
        </p:spPr>
      </p:sp>
      <p:sp>
        <p:nvSpPr>
          <p:cNvPr id="3" name="Shape 1"/>
          <p:cNvSpPr/>
          <p:nvPr/>
        </p:nvSpPr>
        <p:spPr>
          <a:xfrm>
            <a:off x="0" y="109728"/>
            <a:ext cx="164592" cy="5033772"/>
          </a:xfrm>
          <a:prstGeom prst="rect">
            <a:avLst/>
          </a:prstGeom>
          <a:solidFill>
            <a:srgbClr val="F7C22A"/>
          </a:solidFill>
          <a:ln w="12700">
            <a:solidFill>
              <a:srgbClr val="F7C22A"/>
            </a:solidFill>
            <a:prstDash val="solid"/>
          </a:ln>
        </p:spPr>
      </p:sp>
      <p:sp>
        <p:nvSpPr>
          <p:cNvPr id="4" name="Text 2"/>
          <p:cNvSpPr/>
          <p:nvPr/>
        </p:nvSpPr>
        <p:spPr>
          <a:xfrm>
            <a:off x="457200" y="640080"/>
            <a:ext cx="8229600" cy="822960"/>
          </a:xfrm>
          <a:prstGeom prst="rect">
            <a:avLst/>
          </a:prstGeom>
          <a:noFill/>
          <a:ln/>
        </p:spPr>
        <p:txBody>
          <a:bodyPr wrap="square" lIns="0" tIns="0" rIns="0" bIns="0" rtlCol="0" anchor="ctr"/>
          <a:lstStyle/>
          <a:p>
            <a:pPr algn="l" indent="0" marL="0">
              <a:buNone/>
            </a:pPr>
            <a:r>
              <a:rPr lang="en-US" sz="5200" b="1" dirty="0">
                <a:solidFill>
                  <a:srgbClr val="FFFFFF"/>
                </a:solidFill>
                <a:latin typeface="Arial Black" pitchFamily="34" charset="0"/>
                <a:ea typeface="Arial Black" pitchFamily="34" charset="-122"/>
                <a:cs typeface="Arial Black" pitchFamily="34" charset="-120"/>
              </a:rPr>
              <a:t>MOUNTAIN VALOR</a:t>
            </a:r>
            <a:endParaRPr lang="en-US" sz="5200" dirty="0"/>
          </a:p>
        </p:txBody>
      </p:sp>
      <p:sp>
        <p:nvSpPr>
          <p:cNvPr id="5" name="Text 3"/>
          <p:cNvSpPr/>
          <p:nvPr/>
        </p:nvSpPr>
        <p:spPr>
          <a:xfrm>
            <a:off x="457200" y="1417320"/>
            <a:ext cx="5486400" cy="502920"/>
          </a:xfrm>
          <a:prstGeom prst="rect">
            <a:avLst/>
          </a:prstGeom>
          <a:noFill/>
          <a:ln/>
        </p:spPr>
        <p:txBody>
          <a:bodyPr wrap="square" lIns="0" tIns="0" rIns="0" bIns="0" rtlCol="0" anchor="ctr"/>
          <a:lstStyle/>
          <a:p>
            <a:pPr algn="l" indent="0" marL="0">
              <a:buNone/>
            </a:pPr>
            <a:r>
              <a:rPr lang="en-US" sz="2200" spc="600" kern="0" dirty="0">
                <a:solidFill>
                  <a:srgbClr val="F7C22A"/>
                </a:solidFill>
              </a:rPr>
              <a:t>VETERAN SERVICES</a:t>
            </a:r>
            <a:endParaRPr lang="en-US" sz="2200" dirty="0"/>
          </a:p>
        </p:txBody>
      </p:sp>
      <p:sp>
        <p:nvSpPr>
          <p:cNvPr id="6" name="Shape 4"/>
          <p:cNvSpPr/>
          <p:nvPr/>
        </p:nvSpPr>
        <p:spPr>
          <a:xfrm>
            <a:off x="6583680" y="1481328"/>
            <a:ext cx="2103120" cy="347472"/>
          </a:xfrm>
          <a:prstGeom prst="rect">
            <a:avLst/>
          </a:prstGeom>
          <a:solidFill>
            <a:srgbClr val="F7C22A"/>
          </a:solidFill>
          <a:ln w="12700">
            <a:solidFill>
              <a:srgbClr val="F7C22A"/>
            </a:solidFill>
            <a:prstDash val="solid"/>
          </a:ln>
        </p:spPr>
      </p:sp>
      <p:sp>
        <p:nvSpPr>
          <p:cNvPr id="7" name="Text 5"/>
          <p:cNvSpPr/>
          <p:nvPr/>
        </p:nvSpPr>
        <p:spPr>
          <a:xfrm>
            <a:off x="6583680" y="1481328"/>
            <a:ext cx="2103120" cy="347472"/>
          </a:xfrm>
          <a:prstGeom prst="rect">
            <a:avLst/>
          </a:prstGeom>
          <a:noFill/>
          <a:ln/>
        </p:spPr>
        <p:txBody>
          <a:bodyPr wrap="square" lIns="0" tIns="0" rIns="0" bIns="0" rtlCol="0" anchor="ctr"/>
          <a:lstStyle/>
          <a:p>
            <a:pPr algn="ctr" indent="0" marL="0">
              <a:buNone/>
            </a:pPr>
            <a:r>
              <a:rPr lang="en-US" sz="1200" b="1" spc="150" kern="0" dirty="0">
                <a:solidFill>
                  <a:srgbClr val="333333"/>
                </a:solidFill>
              </a:rPr>
              <a:t>FOUNDED 2024</a:t>
            </a:r>
            <a:endParaRPr lang="en-US" sz="1200" dirty="0"/>
          </a:p>
        </p:txBody>
      </p:sp>
      <p:sp>
        <p:nvSpPr>
          <p:cNvPr id="8" name="Shape 6"/>
          <p:cNvSpPr/>
          <p:nvPr/>
        </p:nvSpPr>
        <p:spPr>
          <a:xfrm>
            <a:off x="457200" y="2011680"/>
            <a:ext cx="5029200" cy="36576"/>
          </a:xfrm>
          <a:prstGeom prst="rect">
            <a:avLst/>
          </a:prstGeom>
          <a:solidFill>
            <a:srgbClr val="F7C22A"/>
          </a:solidFill>
          <a:ln w="12700">
            <a:solidFill>
              <a:srgbClr val="F7C22A"/>
            </a:solidFill>
            <a:prstDash val="solid"/>
          </a:ln>
        </p:spPr>
      </p:sp>
      <p:sp>
        <p:nvSpPr>
          <p:cNvPr id="9" name="Text 7"/>
          <p:cNvSpPr/>
          <p:nvPr/>
        </p:nvSpPr>
        <p:spPr>
          <a:xfrm>
            <a:off x="457200" y="2148840"/>
            <a:ext cx="8229600" cy="502920"/>
          </a:xfrm>
          <a:prstGeom prst="rect">
            <a:avLst/>
          </a:prstGeom>
          <a:noFill/>
          <a:ln/>
        </p:spPr>
        <p:txBody>
          <a:bodyPr wrap="square" lIns="0" tIns="0" rIns="0" bIns="0" rtlCol="0" anchor="ctr"/>
          <a:lstStyle/>
          <a:p>
            <a:pPr algn="l" indent="0" marL="0">
              <a:buNone/>
            </a:pPr>
            <a:r>
              <a:rPr lang="en-US" sz="2200" dirty="0">
                <a:solidFill>
                  <a:srgbClr val="FFFFFF"/>
                </a:solidFill>
              </a:rPr>
              <a:t>Partnership Opportunities — 2026</a:t>
            </a:r>
            <a:endParaRPr lang="en-US" sz="2200" dirty="0"/>
          </a:p>
        </p:txBody>
      </p:sp>
      <p:sp>
        <p:nvSpPr>
          <p:cNvPr id="10" name="Shape 8"/>
          <p:cNvSpPr/>
          <p:nvPr/>
        </p:nvSpPr>
        <p:spPr>
          <a:xfrm>
            <a:off x="457200" y="2834640"/>
            <a:ext cx="1920240" cy="1463040"/>
          </a:xfrm>
          <a:prstGeom prst="rect">
            <a:avLst/>
          </a:prstGeom>
          <a:solidFill>
            <a:srgbClr val="2A2A2A"/>
          </a:solidFill>
          <a:ln w="12700">
            <a:solidFill>
              <a:srgbClr val="F7C22A"/>
            </a:solidFill>
            <a:prstDash val="solid"/>
          </a:ln>
        </p:spPr>
      </p:sp>
      <p:sp>
        <p:nvSpPr>
          <p:cNvPr id="11" name="Text 9"/>
          <p:cNvSpPr/>
          <p:nvPr/>
        </p:nvSpPr>
        <p:spPr>
          <a:xfrm>
            <a:off x="457200" y="2926080"/>
            <a:ext cx="1920240" cy="640080"/>
          </a:xfrm>
          <a:prstGeom prst="rect">
            <a:avLst/>
          </a:prstGeom>
          <a:noFill/>
          <a:ln/>
        </p:spPr>
        <p:txBody>
          <a:bodyPr wrap="square" lIns="0" tIns="0" rIns="0" bIns="0" rtlCol="0" anchor="ctr"/>
          <a:lstStyle/>
          <a:p>
            <a:pPr algn="ctr" indent="0" marL="0">
              <a:buNone/>
            </a:pPr>
            <a:r>
              <a:rPr lang="en-US" sz="3000" b="1" dirty="0">
                <a:solidFill>
                  <a:srgbClr val="F7C22A"/>
                </a:solidFill>
              </a:rPr>
              <a:t>3,000+</a:t>
            </a:r>
            <a:endParaRPr lang="en-US" sz="3000" dirty="0"/>
          </a:p>
        </p:txBody>
      </p:sp>
      <p:sp>
        <p:nvSpPr>
          <p:cNvPr id="12" name="Text 10"/>
          <p:cNvSpPr/>
          <p:nvPr/>
        </p:nvSpPr>
        <p:spPr>
          <a:xfrm>
            <a:off x="457200" y="3566160"/>
            <a:ext cx="1920240" cy="640080"/>
          </a:xfrm>
          <a:prstGeom prst="rect">
            <a:avLst/>
          </a:prstGeom>
          <a:noFill/>
          <a:ln/>
        </p:spPr>
        <p:txBody>
          <a:bodyPr wrap="square" lIns="0" tIns="0" rIns="0" bIns="0" rtlCol="0" anchor="t"/>
          <a:lstStyle/>
          <a:p>
            <a:pPr algn="ctr" indent="0" marL="0">
              <a:buNone/>
            </a:pPr>
            <a:r>
              <a:rPr lang="en-US" sz="1000" dirty="0">
                <a:solidFill>
                  <a:srgbClr val="CCCCCC"/>
                </a:solidFill>
              </a:rPr>
              <a:t>Veterans &amp; Families</a:t>
            </a:r>
            <a:endParaRPr lang="en-US" sz="1000" dirty="0"/>
          </a:p>
          <a:p>
            <a:pPr algn="ctr" indent="0" marL="0">
              <a:buNone/>
            </a:pPr>
            <a:r>
              <a:rPr lang="en-US" sz="1000" dirty="0">
                <a:solidFill>
                  <a:srgbClr val="CCCCCC"/>
                </a:solidFill>
              </a:rPr>
              <a:t>Reached</a:t>
            </a:r>
            <a:endParaRPr lang="en-US" sz="1000" dirty="0"/>
          </a:p>
        </p:txBody>
      </p:sp>
      <p:sp>
        <p:nvSpPr>
          <p:cNvPr id="13" name="Shape 11"/>
          <p:cNvSpPr/>
          <p:nvPr/>
        </p:nvSpPr>
        <p:spPr>
          <a:xfrm>
            <a:off x="2633472" y="2834640"/>
            <a:ext cx="1920240" cy="1463040"/>
          </a:xfrm>
          <a:prstGeom prst="rect">
            <a:avLst/>
          </a:prstGeom>
          <a:solidFill>
            <a:srgbClr val="2A2A2A"/>
          </a:solidFill>
          <a:ln w="12700">
            <a:solidFill>
              <a:srgbClr val="F7C22A"/>
            </a:solidFill>
            <a:prstDash val="solid"/>
          </a:ln>
        </p:spPr>
      </p:sp>
      <p:sp>
        <p:nvSpPr>
          <p:cNvPr id="14" name="Text 12"/>
          <p:cNvSpPr/>
          <p:nvPr/>
        </p:nvSpPr>
        <p:spPr>
          <a:xfrm>
            <a:off x="2633472" y="2926080"/>
            <a:ext cx="1920240" cy="640080"/>
          </a:xfrm>
          <a:prstGeom prst="rect">
            <a:avLst/>
          </a:prstGeom>
          <a:noFill/>
          <a:ln/>
        </p:spPr>
        <p:txBody>
          <a:bodyPr wrap="square" lIns="0" tIns="0" rIns="0" bIns="0" rtlCol="0" anchor="ctr"/>
          <a:lstStyle/>
          <a:p>
            <a:pPr algn="ctr" indent="0" marL="0">
              <a:buNone/>
            </a:pPr>
            <a:r>
              <a:rPr lang="en-US" sz="3000" b="1" dirty="0">
                <a:solidFill>
                  <a:srgbClr val="F7C22A"/>
                </a:solidFill>
              </a:rPr>
              <a:t>1,200+</a:t>
            </a:r>
            <a:endParaRPr lang="en-US" sz="3000" dirty="0"/>
          </a:p>
        </p:txBody>
      </p:sp>
      <p:sp>
        <p:nvSpPr>
          <p:cNvPr id="15" name="Text 13"/>
          <p:cNvSpPr/>
          <p:nvPr/>
        </p:nvSpPr>
        <p:spPr>
          <a:xfrm>
            <a:off x="2633472" y="3566160"/>
            <a:ext cx="1920240" cy="640080"/>
          </a:xfrm>
          <a:prstGeom prst="rect">
            <a:avLst/>
          </a:prstGeom>
          <a:noFill/>
          <a:ln/>
        </p:spPr>
        <p:txBody>
          <a:bodyPr wrap="square" lIns="0" tIns="0" rIns="0" bIns="0" rtlCol="0" anchor="t"/>
          <a:lstStyle/>
          <a:p>
            <a:pPr algn="ctr" indent="0" marL="0">
              <a:buNone/>
            </a:pPr>
            <a:r>
              <a:rPr lang="en-US" sz="1000" dirty="0">
                <a:solidFill>
                  <a:srgbClr val="CCCCCC"/>
                </a:solidFill>
              </a:rPr>
              <a:t>Served Face-to-Face</a:t>
            </a:r>
            <a:endParaRPr lang="en-US" sz="1000" dirty="0"/>
          </a:p>
        </p:txBody>
      </p:sp>
      <p:sp>
        <p:nvSpPr>
          <p:cNvPr id="16" name="Shape 14"/>
          <p:cNvSpPr/>
          <p:nvPr/>
        </p:nvSpPr>
        <p:spPr>
          <a:xfrm>
            <a:off x="4809744" y="2834640"/>
            <a:ext cx="1920240" cy="1463040"/>
          </a:xfrm>
          <a:prstGeom prst="rect">
            <a:avLst/>
          </a:prstGeom>
          <a:solidFill>
            <a:srgbClr val="2A2A2A"/>
          </a:solidFill>
          <a:ln w="12700">
            <a:solidFill>
              <a:srgbClr val="F7C22A"/>
            </a:solidFill>
            <a:prstDash val="solid"/>
          </a:ln>
        </p:spPr>
      </p:sp>
      <p:sp>
        <p:nvSpPr>
          <p:cNvPr id="17" name="Text 15"/>
          <p:cNvSpPr/>
          <p:nvPr/>
        </p:nvSpPr>
        <p:spPr>
          <a:xfrm>
            <a:off x="4809744" y="2926080"/>
            <a:ext cx="1920240" cy="640080"/>
          </a:xfrm>
          <a:prstGeom prst="rect">
            <a:avLst/>
          </a:prstGeom>
          <a:noFill/>
          <a:ln/>
        </p:spPr>
        <p:txBody>
          <a:bodyPr wrap="square" lIns="0" tIns="0" rIns="0" bIns="0" rtlCol="0" anchor="ctr"/>
          <a:lstStyle/>
          <a:p>
            <a:pPr algn="ctr" indent="0" marL="0">
              <a:buNone/>
            </a:pPr>
            <a:r>
              <a:rPr lang="en-US" sz="3000" b="1" dirty="0">
                <a:solidFill>
                  <a:srgbClr val="F7C22A"/>
                </a:solidFill>
              </a:rPr>
              <a:t>7</a:t>
            </a:r>
            <a:endParaRPr lang="en-US" sz="3000" dirty="0"/>
          </a:p>
        </p:txBody>
      </p:sp>
      <p:sp>
        <p:nvSpPr>
          <p:cNvPr id="18" name="Text 16"/>
          <p:cNvSpPr/>
          <p:nvPr/>
        </p:nvSpPr>
        <p:spPr>
          <a:xfrm>
            <a:off x="4809744" y="3566160"/>
            <a:ext cx="1920240" cy="640080"/>
          </a:xfrm>
          <a:prstGeom prst="rect">
            <a:avLst/>
          </a:prstGeom>
          <a:noFill/>
          <a:ln/>
        </p:spPr>
        <p:txBody>
          <a:bodyPr wrap="square" lIns="0" tIns="0" rIns="0" bIns="0" rtlCol="0" anchor="t"/>
          <a:lstStyle/>
          <a:p>
            <a:pPr algn="ctr" indent="0" marL="0">
              <a:buNone/>
            </a:pPr>
            <a:r>
              <a:rPr lang="en-US" sz="1000" dirty="0">
                <a:solidFill>
                  <a:srgbClr val="CCCCCC"/>
                </a:solidFill>
              </a:rPr>
              <a:t>Counties Served</a:t>
            </a:r>
            <a:endParaRPr lang="en-US" sz="1000" dirty="0"/>
          </a:p>
        </p:txBody>
      </p:sp>
      <p:sp>
        <p:nvSpPr>
          <p:cNvPr id="19" name="Shape 17"/>
          <p:cNvSpPr/>
          <p:nvPr/>
        </p:nvSpPr>
        <p:spPr>
          <a:xfrm>
            <a:off x="6986016" y="2834640"/>
            <a:ext cx="1920240" cy="1463040"/>
          </a:xfrm>
          <a:prstGeom prst="rect">
            <a:avLst/>
          </a:prstGeom>
          <a:solidFill>
            <a:srgbClr val="2A2A2A"/>
          </a:solidFill>
          <a:ln w="12700">
            <a:solidFill>
              <a:srgbClr val="F7C22A"/>
            </a:solidFill>
            <a:prstDash val="solid"/>
          </a:ln>
        </p:spPr>
      </p:sp>
      <p:sp>
        <p:nvSpPr>
          <p:cNvPr id="20" name="Text 18"/>
          <p:cNvSpPr/>
          <p:nvPr/>
        </p:nvSpPr>
        <p:spPr>
          <a:xfrm>
            <a:off x="6986016" y="2926080"/>
            <a:ext cx="1920240" cy="640080"/>
          </a:xfrm>
          <a:prstGeom prst="rect">
            <a:avLst/>
          </a:prstGeom>
          <a:noFill/>
          <a:ln/>
        </p:spPr>
        <p:txBody>
          <a:bodyPr wrap="square" lIns="0" tIns="0" rIns="0" bIns="0" rtlCol="0" anchor="ctr"/>
          <a:lstStyle/>
          <a:p>
            <a:pPr algn="ctr" indent="0" marL="0">
              <a:buNone/>
            </a:pPr>
            <a:r>
              <a:rPr lang="en-US" sz="3000" b="1" dirty="0">
                <a:solidFill>
                  <a:srgbClr val="F7C22A"/>
                </a:solidFill>
              </a:rPr>
              <a:t>2x</a:t>
            </a:r>
            <a:endParaRPr lang="en-US" sz="3000" dirty="0"/>
          </a:p>
        </p:txBody>
      </p:sp>
      <p:sp>
        <p:nvSpPr>
          <p:cNvPr id="21" name="Text 19"/>
          <p:cNvSpPr/>
          <p:nvPr/>
        </p:nvSpPr>
        <p:spPr>
          <a:xfrm>
            <a:off x="6986016" y="3566160"/>
            <a:ext cx="1920240" cy="640080"/>
          </a:xfrm>
          <a:prstGeom prst="rect">
            <a:avLst/>
          </a:prstGeom>
          <a:noFill/>
          <a:ln/>
        </p:spPr>
        <p:txBody>
          <a:bodyPr wrap="square" lIns="0" tIns="0" rIns="0" bIns="0" rtlCol="0" anchor="t"/>
          <a:lstStyle/>
          <a:p>
            <a:pPr algn="ctr" indent="0" marL="0">
              <a:buNone/>
            </a:pPr>
            <a:r>
              <a:rPr lang="en-US" sz="1000" dirty="0">
                <a:solidFill>
                  <a:srgbClr val="CCCCCC"/>
                </a:solidFill>
              </a:rPr>
              <a:t>Growth Projected</a:t>
            </a:r>
            <a:endParaRPr lang="en-US" sz="1000" dirty="0"/>
          </a:p>
          <a:p>
            <a:pPr algn="ctr" indent="0" marL="0">
              <a:buNone/>
            </a:pPr>
            <a:r>
              <a:rPr lang="en-US" sz="1000" dirty="0">
                <a:solidFill>
                  <a:srgbClr val="CCCCCC"/>
                </a:solidFill>
              </a:rPr>
              <a:t>in 2026</a:t>
            </a:r>
            <a:endParaRPr lang="en-US" sz="1000" dirty="0"/>
          </a:p>
        </p:txBody>
      </p:sp>
      <p:sp>
        <p:nvSpPr>
          <p:cNvPr id="22" name="Text 20"/>
          <p:cNvSpPr/>
          <p:nvPr/>
        </p:nvSpPr>
        <p:spPr>
          <a:xfrm>
            <a:off x="457200" y="4480560"/>
            <a:ext cx="8229600" cy="365760"/>
          </a:xfrm>
          <a:prstGeom prst="rect">
            <a:avLst/>
          </a:prstGeom>
          <a:noFill/>
          <a:ln/>
        </p:spPr>
        <p:txBody>
          <a:bodyPr wrap="square" lIns="0" tIns="0" rIns="0" bIns="0" rtlCol="0" anchor="ctr"/>
          <a:lstStyle/>
          <a:p>
            <a:pPr algn="l" indent="0" marL="0">
              <a:buNone/>
            </a:pPr>
            <a:r>
              <a:rPr lang="en-US" sz="1100" i="1" dirty="0">
                <a:solidFill>
                  <a:srgbClr val="888888"/>
                </a:solidFill>
              </a:rPr>
              <a:t>Virginia's only large-scale free rural veteran outreach event</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Shape 1"/>
          <p:cNvSpPr/>
          <p:nvPr/>
        </p:nvSpPr>
        <p:spPr>
          <a:xfrm>
            <a:off x="0" y="54864"/>
            <a:ext cx="3200400" cy="5088636"/>
          </a:xfrm>
          <a:prstGeom prst="rect">
            <a:avLst/>
          </a:prstGeom>
          <a:solidFill>
            <a:srgbClr val="333333"/>
          </a:solidFill>
          <a:ln w="12700">
            <a:solidFill>
              <a:srgbClr val="333333"/>
            </a:solidFill>
            <a:prstDash val="solid"/>
          </a:ln>
        </p:spPr>
      </p:sp>
      <p:sp>
        <p:nvSpPr>
          <p:cNvPr id="4" name="Shape 2"/>
          <p:cNvSpPr/>
          <p:nvPr/>
        </p:nvSpPr>
        <p:spPr>
          <a:xfrm>
            <a:off x="1005840" y="502920"/>
            <a:ext cx="1188720" cy="1188720"/>
          </a:xfrm>
          <a:prstGeom prst="ellipse">
            <a:avLst/>
          </a:prstGeom>
          <a:solidFill>
            <a:srgbClr val="F7C22A"/>
          </a:solidFill>
          <a:ln w="12700">
            <a:solidFill>
              <a:srgbClr val="F7C22A"/>
            </a:solidFill>
            <a:prstDash val="solid"/>
          </a:ln>
        </p:spPr>
      </p:sp>
      <p:pic>
        <p:nvPicPr>
          <p:cNvPr id="5" name="Image 0" descr="preencoded.png">    </p:cNvPr>
          <p:cNvPicPr>
            <a:picLocks noChangeAspect="1"/>
          </p:cNvPicPr>
          <p:nvPr/>
        </p:nvPicPr>
        <p:blipFill>
          <a:blip r:embed="rId1"/>
          <a:stretch>
            <a:fillRect/>
          </a:stretch>
        </p:blipFill>
        <p:spPr>
          <a:xfrm>
            <a:off x="1170432" y="667512"/>
            <a:ext cx="859536" cy="859536"/>
          </a:xfrm>
          <a:prstGeom prst="rect">
            <a:avLst/>
          </a:prstGeom>
        </p:spPr>
      </p:pic>
      <p:sp>
        <p:nvSpPr>
          <p:cNvPr id="6" name="Text 3"/>
          <p:cNvSpPr/>
          <p:nvPr/>
        </p:nvSpPr>
        <p:spPr>
          <a:xfrm>
            <a:off x="137160" y="1828800"/>
            <a:ext cx="2926080" cy="640080"/>
          </a:xfrm>
          <a:prstGeom prst="rect">
            <a:avLst/>
          </a:prstGeom>
          <a:noFill/>
          <a:ln/>
        </p:spPr>
        <p:txBody>
          <a:bodyPr wrap="square" lIns="0" tIns="0" rIns="0" bIns="0" rtlCol="0" anchor="ctr"/>
          <a:lstStyle/>
          <a:p>
            <a:pPr algn="ctr" indent="0" marL="0">
              <a:buNone/>
            </a:pPr>
            <a:r>
              <a:rPr lang="en-US" sz="3600" b="1" dirty="0">
                <a:solidFill>
                  <a:srgbClr val="F7C22A"/>
                </a:solidFill>
              </a:rPr>
              <a:t>$2,500</a:t>
            </a:r>
            <a:endParaRPr lang="en-US" sz="3600" dirty="0"/>
          </a:p>
        </p:txBody>
      </p:sp>
      <p:sp>
        <p:nvSpPr>
          <p:cNvPr id="7" name="Text 4"/>
          <p:cNvSpPr/>
          <p:nvPr/>
        </p:nvSpPr>
        <p:spPr>
          <a:xfrm>
            <a:off x="137160" y="2468880"/>
            <a:ext cx="2926080" cy="1005840"/>
          </a:xfrm>
          <a:prstGeom prst="rect">
            <a:avLst/>
          </a:prstGeom>
          <a:noFill/>
          <a:ln/>
        </p:spPr>
        <p:txBody>
          <a:bodyPr wrap="square" lIns="0" tIns="0" rIns="0" bIns="0" rtlCol="0" anchor="t"/>
          <a:lstStyle/>
          <a:p>
            <a:pPr algn="ctr" indent="0" marL="0">
              <a:buNone/>
            </a:pPr>
            <a:r>
              <a:rPr lang="en-US" sz="1700" b="1" dirty="0">
                <a:solidFill>
                  <a:srgbClr val="FFFFFF"/>
                </a:solidFill>
              </a:rPr>
              <a:t>Jump Team Sponsor</a:t>
            </a:r>
            <a:endParaRPr lang="en-US" sz="1700" dirty="0"/>
          </a:p>
        </p:txBody>
      </p:sp>
      <p:sp>
        <p:nvSpPr>
          <p:cNvPr id="8" name="Text 5"/>
          <p:cNvSpPr/>
          <p:nvPr/>
        </p:nvSpPr>
        <p:spPr>
          <a:xfrm>
            <a:off x="137160" y="4389120"/>
            <a:ext cx="2926080" cy="548640"/>
          </a:xfrm>
          <a:prstGeom prst="rect">
            <a:avLst/>
          </a:prstGeom>
          <a:noFill/>
          <a:ln/>
        </p:spPr>
        <p:txBody>
          <a:bodyPr wrap="square" lIns="0" tIns="0" rIns="0" bIns="0" rtlCol="0" anchor="ctr"/>
          <a:lstStyle/>
          <a:p>
            <a:pPr algn="ctr" indent="0" marL="0">
              <a:buNone/>
            </a:pPr>
            <a:r>
              <a:rPr lang="en-US" sz="900" dirty="0">
                <a:solidFill>
                  <a:srgbClr val="888888"/>
                </a:solidFill>
              </a:rPr>
              <a:t>kattw@mtnvalor.org</a:t>
            </a:r>
            <a:endParaRPr lang="en-US" sz="900" dirty="0"/>
          </a:p>
          <a:p>
            <a:pPr algn="ctr" indent="0" marL="0">
              <a:buNone/>
            </a:pPr>
            <a:r>
              <a:rPr lang="en-US" sz="900" dirty="0">
                <a:solidFill>
                  <a:srgbClr val="888888"/>
                </a:solidFill>
              </a:rPr>
              <a:t>www.mtnvalor.org</a:t>
            </a:r>
            <a:endParaRPr lang="en-US" sz="900" dirty="0"/>
          </a:p>
        </p:txBody>
      </p:sp>
      <p:sp>
        <p:nvSpPr>
          <p:cNvPr id="9" name="Shape 6"/>
          <p:cNvSpPr/>
          <p:nvPr/>
        </p:nvSpPr>
        <p:spPr>
          <a:xfrm>
            <a:off x="3520440" y="164592"/>
            <a:ext cx="1645920" cy="384048"/>
          </a:xfrm>
          <a:prstGeom prst="rect">
            <a:avLst/>
          </a:prstGeom>
          <a:solidFill>
            <a:srgbClr val="F7C22A"/>
          </a:solidFill>
          <a:ln w="12700">
            <a:solidFill>
              <a:srgbClr val="F7C22A"/>
            </a:solidFill>
            <a:prstDash val="solid"/>
          </a:ln>
        </p:spPr>
      </p:sp>
      <p:sp>
        <p:nvSpPr>
          <p:cNvPr id="10" name="Text 7"/>
          <p:cNvSpPr/>
          <p:nvPr/>
        </p:nvSpPr>
        <p:spPr>
          <a:xfrm>
            <a:off x="3520440" y="164592"/>
            <a:ext cx="1645920" cy="384048"/>
          </a:xfrm>
          <a:prstGeom prst="rect">
            <a:avLst/>
          </a:prstGeom>
          <a:noFill/>
          <a:ln/>
        </p:spPr>
        <p:txBody>
          <a:bodyPr wrap="square" lIns="0" tIns="0" rIns="0" bIns="0" rtlCol="0" anchor="ctr"/>
          <a:lstStyle/>
          <a:p>
            <a:pPr algn="ctr" indent="0" marL="0">
              <a:buNone/>
            </a:pPr>
            <a:r>
              <a:rPr lang="en-US" sz="1100" b="1" dirty="0">
                <a:solidFill>
                  <a:srgbClr val="333333"/>
                </a:solidFill>
              </a:rPr>
              <a:t>AVAILABLE</a:t>
            </a:r>
            <a:endParaRPr lang="en-US" sz="1100" dirty="0"/>
          </a:p>
        </p:txBody>
      </p:sp>
      <p:sp>
        <p:nvSpPr>
          <p:cNvPr id="11" name="Text 8"/>
          <p:cNvSpPr/>
          <p:nvPr/>
        </p:nvSpPr>
        <p:spPr>
          <a:xfrm>
            <a:off x="3520440" y="77724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WHAT YOUR INVESTMENT DOES</a:t>
            </a:r>
            <a:endParaRPr lang="en-US" sz="900" dirty="0"/>
          </a:p>
        </p:txBody>
      </p:sp>
      <p:sp>
        <p:nvSpPr>
          <p:cNvPr id="12" name="Text 9"/>
          <p:cNvSpPr/>
          <p:nvPr/>
        </p:nvSpPr>
        <p:spPr>
          <a:xfrm>
            <a:off x="3520440" y="1051560"/>
            <a:ext cx="5394960" cy="1005840"/>
          </a:xfrm>
          <a:prstGeom prst="rect">
            <a:avLst/>
          </a:prstGeom>
          <a:noFill/>
          <a:ln/>
        </p:spPr>
        <p:txBody>
          <a:bodyPr wrap="square" lIns="0" tIns="0" rIns="0" bIns="0" rtlCol="0" anchor="t"/>
          <a:lstStyle/>
          <a:p>
            <a:pPr algn="l" indent="0" marL="0">
              <a:buNone/>
            </a:pPr>
            <a:r>
              <a:rPr lang="en-US" sz="1300" dirty="0">
                <a:solidFill>
                  <a:srgbClr val="333333"/>
                </a:solidFill>
              </a:rPr>
              <a:t>Funds the aerial demonstration team that opens the Remembrance Ceremony — one of the most visible and memorable moments of the entire event.</a:t>
            </a:r>
            <a:endParaRPr lang="en-US" sz="1300" dirty="0"/>
          </a:p>
        </p:txBody>
      </p:sp>
      <p:sp>
        <p:nvSpPr>
          <p:cNvPr id="13" name="Text 10"/>
          <p:cNvSpPr/>
          <p:nvPr/>
        </p:nvSpPr>
        <p:spPr>
          <a:xfrm>
            <a:off x="3520440" y="219456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PARTNER VISIBILITY INCLUDES</a:t>
            </a:r>
            <a:endParaRPr lang="en-US" sz="900" dirty="0"/>
          </a:p>
        </p:txBody>
      </p:sp>
      <p:sp>
        <p:nvSpPr>
          <p:cNvPr id="14" name="Text 11"/>
          <p:cNvSpPr/>
          <p:nvPr/>
        </p:nvSpPr>
        <p:spPr>
          <a:xfrm>
            <a:off x="3520440" y="2496312"/>
            <a:ext cx="5394960" cy="2560320"/>
          </a:xfrm>
          <a:prstGeom prst="rect">
            <a:avLst/>
          </a:prstGeom>
          <a:noFill/>
          <a:ln/>
        </p:spPr>
        <p:txBody>
          <a:bodyPr wrap="square" lIns="0" tIns="0" rIns="0" bIns="0" rtlCol="0" anchor="t"/>
          <a:lstStyle/>
          <a:p>
            <a:pPr algn="l" marL="342900" indent="-342900">
              <a:spcAft>
                <a:spcPts val="400"/>
              </a:spcAft>
              <a:buSzPct val="100000"/>
              <a:buChar char="•"/>
            </a:pPr>
            <a:r>
              <a:rPr lang="en-US" sz="1200" dirty="0">
                <a:solidFill>
                  <a:srgbClr val="555555"/>
                </a:solidFill>
              </a:rPr>
              <a:t>Recognition during the jump demonstration</a:t>
            </a:r>
            <a:endParaRPr lang="en-US" sz="1200" dirty="0"/>
          </a:p>
          <a:p>
            <a:pPr algn="l" marL="342900" indent="-342900">
              <a:spcAft>
                <a:spcPts val="400"/>
              </a:spcAft>
              <a:buSzPct val="100000"/>
              <a:buChar char="•"/>
            </a:pPr>
            <a:r>
              <a:rPr lang="en-US" sz="1200" dirty="0">
                <a:solidFill>
                  <a:srgbClr val="555555"/>
                </a:solidFill>
              </a:rPr>
              <a:t>Event-day signage</a:t>
            </a:r>
            <a:endParaRPr lang="en-US" sz="1200" dirty="0"/>
          </a:p>
          <a:p>
            <a:pPr algn="l" marL="342900" indent="-342900">
              <a:spcAft>
                <a:spcPts val="400"/>
              </a:spcAft>
              <a:buSzPct val="100000"/>
              <a:buChar char="•"/>
            </a:pPr>
            <a:r>
              <a:rPr lang="en-US" sz="1200" dirty="0">
                <a:solidFill>
                  <a:srgbClr val="555555"/>
                </a:solidFill>
              </a:rPr>
              <a:t>Alternate recognition during programming if weather prevents the jump</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Shape 1"/>
          <p:cNvSpPr/>
          <p:nvPr/>
        </p:nvSpPr>
        <p:spPr>
          <a:xfrm>
            <a:off x="0" y="54864"/>
            <a:ext cx="3200400" cy="5088636"/>
          </a:xfrm>
          <a:prstGeom prst="rect">
            <a:avLst/>
          </a:prstGeom>
          <a:solidFill>
            <a:srgbClr val="333333"/>
          </a:solidFill>
          <a:ln w="12700">
            <a:solidFill>
              <a:srgbClr val="333333"/>
            </a:solidFill>
            <a:prstDash val="solid"/>
          </a:ln>
        </p:spPr>
      </p:sp>
      <p:sp>
        <p:nvSpPr>
          <p:cNvPr id="4" name="Shape 2"/>
          <p:cNvSpPr/>
          <p:nvPr/>
        </p:nvSpPr>
        <p:spPr>
          <a:xfrm>
            <a:off x="1005840" y="502920"/>
            <a:ext cx="1188720" cy="1188720"/>
          </a:xfrm>
          <a:prstGeom prst="ellipse">
            <a:avLst/>
          </a:prstGeom>
          <a:solidFill>
            <a:srgbClr val="F7C22A"/>
          </a:solidFill>
          <a:ln w="12700">
            <a:solidFill>
              <a:srgbClr val="F7C22A"/>
            </a:solidFill>
            <a:prstDash val="solid"/>
          </a:ln>
        </p:spPr>
      </p:sp>
      <p:pic>
        <p:nvPicPr>
          <p:cNvPr id="5" name="Image 0" descr="preencoded.png">    </p:cNvPr>
          <p:cNvPicPr>
            <a:picLocks noChangeAspect="1"/>
          </p:cNvPicPr>
          <p:nvPr/>
        </p:nvPicPr>
        <p:blipFill>
          <a:blip r:embed="rId1"/>
          <a:stretch>
            <a:fillRect/>
          </a:stretch>
        </p:blipFill>
        <p:spPr>
          <a:xfrm>
            <a:off x="1170432" y="667512"/>
            <a:ext cx="859536" cy="859536"/>
          </a:xfrm>
          <a:prstGeom prst="rect">
            <a:avLst/>
          </a:prstGeom>
        </p:spPr>
      </p:pic>
      <p:sp>
        <p:nvSpPr>
          <p:cNvPr id="6" name="Text 3"/>
          <p:cNvSpPr/>
          <p:nvPr/>
        </p:nvSpPr>
        <p:spPr>
          <a:xfrm>
            <a:off x="137160" y="1828800"/>
            <a:ext cx="2926080" cy="640080"/>
          </a:xfrm>
          <a:prstGeom prst="rect">
            <a:avLst/>
          </a:prstGeom>
          <a:noFill/>
          <a:ln/>
        </p:spPr>
        <p:txBody>
          <a:bodyPr wrap="square" lIns="0" tIns="0" rIns="0" bIns="0" rtlCol="0" anchor="ctr"/>
          <a:lstStyle/>
          <a:p>
            <a:pPr algn="ctr" indent="0" marL="0">
              <a:buNone/>
            </a:pPr>
            <a:r>
              <a:rPr lang="en-US" sz="3600" b="1" dirty="0">
                <a:solidFill>
                  <a:srgbClr val="F7C22A"/>
                </a:solidFill>
              </a:rPr>
              <a:t>$2,000</a:t>
            </a:r>
            <a:endParaRPr lang="en-US" sz="3600" dirty="0"/>
          </a:p>
        </p:txBody>
      </p:sp>
      <p:sp>
        <p:nvSpPr>
          <p:cNvPr id="7" name="Text 4"/>
          <p:cNvSpPr/>
          <p:nvPr/>
        </p:nvSpPr>
        <p:spPr>
          <a:xfrm>
            <a:off x="137160" y="2468880"/>
            <a:ext cx="2926080" cy="1005840"/>
          </a:xfrm>
          <a:prstGeom prst="rect">
            <a:avLst/>
          </a:prstGeom>
          <a:noFill/>
          <a:ln/>
        </p:spPr>
        <p:txBody>
          <a:bodyPr wrap="square" lIns="0" tIns="0" rIns="0" bIns="0" rtlCol="0" anchor="t"/>
          <a:lstStyle/>
          <a:p>
            <a:pPr algn="ctr" indent="0" marL="0">
              <a:buNone/>
            </a:pPr>
            <a:r>
              <a:rPr lang="en-US" sz="1700" b="1" dirty="0">
                <a:solidFill>
                  <a:srgbClr val="FFFFFF"/>
                </a:solidFill>
              </a:rPr>
              <a:t>Remembrance Ceremony Sponsor</a:t>
            </a:r>
            <a:endParaRPr lang="en-US" sz="1700" dirty="0"/>
          </a:p>
        </p:txBody>
      </p:sp>
      <p:sp>
        <p:nvSpPr>
          <p:cNvPr id="8" name="Text 5"/>
          <p:cNvSpPr/>
          <p:nvPr/>
        </p:nvSpPr>
        <p:spPr>
          <a:xfrm>
            <a:off x="137160" y="4389120"/>
            <a:ext cx="2926080" cy="548640"/>
          </a:xfrm>
          <a:prstGeom prst="rect">
            <a:avLst/>
          </a:prstGeom>
          <a:noFill/>
          <a:ln/>
        </p:spPr>
        <p:txBody>
          <a:bodyPr wrap="square" lIns="0" tIns="0" rIns="0" bIns="0" rtlCol="0" anchor="ctr"/>
          <a:lstStyle/>
          <a:p>
            <a:pPr algn="ctr" indent="0" marL="0">
              <a:buNone/>
            </a:pPr>
            <a:r>
              <a:rPr lang="en-US" sz="900" dirty="0">
                <a:solidFill>
                  <a:srgbClr val="888888"/>
                </a:solidFill>
              </a:rPr>
              <a:t>kattw@mtnvalor.org</a:t>
            </a:r>
            <a:endParaRPr lang="en-US" sz="900" dirty="0"/>
          </a:p>
          <a:p>
            <a:pPr algn="ctr" indent="0" marL="0">
              <a:buNone/>
            </a:pPr>
            <a:r>
              <a:rPr lang="en-US" sz="900" dirty="0">
                <a:solidFill>
                  <a:srgbClr val="888888"/>
                </a:solidFill>
              </a:rPr>
              <a:t>www.mtnvalor.org</a:t>
            </a:r>
            <a:endParaRPr lang="en-US" sz="900" dirty="0"/>
          </a:p>
        </p:txBody>
      </p:sp>
      <p:sp>
        <p:nvSpPr>
          <p:cNvPr id="9" name="Shape 6"/>
          <p:cNvSpPr/>
          <p:nvPr/>
        </p:nvSpPr>
        <p:spPr>
          <a:xfrm>
            <a:off x="3520440" y="164592"/>
            <a:ext cx="1645920" cy="384048"/>
          </a:xfrm>
          <a:prstGeom prst="rect">
            <a:avLst/>
          </a:prstGeom>
          <a:solidFill>
            <a:srgbClr val="F7C22A"/>
          </a:solidFill>
          <a:ln w="12700">
            <a:solidFill>
              <a:srgbClr val="F7C22A"/>
            </a:solidFill>
            <a:prstDash val="solid"/>
          </a:ln>
        </p:spPr>
      </p:sp>
      <p:sp>
        <p:nvSpPr>
          <p:cNvPr id="10" name="Text 7"/>
          <p:cNvSpPr/>
          <p:nvPr/>
        </p:nvSpPr>
        <p:spPr>
          <a:xfrm>
            <a:off x="3520440" y="164592"/>
            <a:ext cx="1645920" cy="384048"/>
          </a:xfrm>
          <a:prstGeom prst="rect">
            <a:avLst/>
          </a:prstGeom>
          <a:noFill/>
          <a:ln/>
        </p:spPr>
        <p:txBody>
          <a:bodyPr wrap="square" lIns="0" tIns="0" rIns="0" bIns="0" rtlCol="0" anchor="ctr"/>
          <a:lstStyle/>
          <a:p>
            <a:pPr algn="ctr" indent="0" marL="0">
              <a:buNone/>
            </a:pPr>
            <a:r>
              <a:rPr lang="en-US" sz="1100" b="1" dirty="0">
                <a:solidFill>
                  <a:srgbClr val="333333"/>
                </a:solidFill>
              </a:rPr>
              <a:t>AVAILABLE</a:t>
            </a:r>
            <a:endParaRPr lang="en-US" sz="1100" dirty="0"/>
          </a:p>
        </p:txBody>
      </p:sp>
      <p:sp>
        <p:nvSpPr>
          <p:cNvPr id="11" name="Text 8"/>
          <p:cNvSpPr/>
          <p:nvPr/>
        </p:nvSpPr>
        <p:spPr>
          <a:xfrm>
            <a:off x="3520440" y="77724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WHAT YOUR INVESTMENT DOES</a:t>
            </a:r>
            <a:endParaRPr lang="en-US" sz="900" dirty="0"/>
          </a:p>
        </p:txBody>
      </p:sp>
      <p:sp>
        <p:nvSpPr>
          <p:cNvPr id="12" name="Text 9"/>
          <p:cNvSpPr/>
          <p:nvPr/>
        </p:nvSpPr>
        <p:spPr>
          <a:xfrm>
            <a:off x="3520440" y="1051560"/>
            <a:ext cx="5394960" cy="1005840"/>
          </a:xfrm>
          <a:prstGeom prst="rect">
            <a:avLst/>
          </a:prstGeom>
          <a:noFill/>
          <a:ln/>
        </p:spPr>
        <p:txBody>
          <a:bodyPr wrap="square" lIns="0" tIns="0" rIns="0" bIns="0" rtlCol="0" anchor="t"/>
          <a:lstStyle/>
          <a:p>
            <a:pPr algn="l" indent="0" marL="0">
              <a:buNone/>
            </a:pPr>
            <a:r>
              <a:rPr lang="en-US" sz="1300" dirty="0">
                <a:solidFill>
                  <a:srgbClr val="333333"/>
                </a:solidFill>
              </a:rPr>
              <a:t>Ensures the central ceremony honoring service and sacrifice is delivered with the respect, structure, and accessibility that veterans and their families deserve.</a:t>
            </a:r>
            <a:endParaRPr lang="en-US" sz="1300" dirty="0"/>
          </a:p>
        </p:txBody>
      </p:sp>
      <p:sp>
        <p:nvSpPr>
          <p:cNvPr id="13" name="Text 10"/>
          <p:cNvSpPr/>
          <p:nvPr/>
        </p:nvSpPr>
        <p:spPr>
          <a:xfrm>
            <a:off x="3520440" y="219456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PARTNER VISIBILITY INCLUDES</a:t>
            </a:r>
            <a:endParaRPr lang="en-US" sz="900" dirty="0"/>
          </a:p>
        </p:txBody>
      </p:sp>
      <p:sp>
        <p:nvSpPr>
          <p:cNvPr id="14" name="Text 11"/>
          <p:cNvSpPr/>
          <p:nvPr/>
        </p:nvSpPr>
        <p:spPr>
          <a:xfrm>
            <a:off x="3520440" y="2496312"/>
            <a:ext cx="5394960" cy="2560320"/>
          </a:xfrm>
          <a:prstGeom prst="rect">
            <a:avLst/>
          </a:prstGeom>
          <a:noFill/>
          <a:ln/>
        </p:spPr>
        <p:txBody>
          <a:bodyPr wrap="square" lIns="0" tIns="0" rIns="0" bIns="0" rtlCol="0" anchor="t"/>
          <a:lstStyle/>
          <a:p>
            <a:pPr algn="l" marL="342900" indent="-342900">
              <a:spcAft>
                <a:spcPts val="400"/>
              </a:spcAft>
              <a:buSzPct val="100000"/>
              <a:buChar char="•"/>
            </a:pPr>
            <a:r>
              <a:rPr lang="en-US" sz="1200" dirty="0">
                <a:solidFill>
                  <a:srgbClr val="555555"/>
                </a:solidFill>
              </a:rPr>
              <a:t>Recognition tied directly to the ceremony program</a:t>
            </a:r>
            <a:endParaRPr lang="en-US" sz="1200" dirty="0"/>
          </a:p>
          <a:p>
            <a:pPr algn="l" marL="342900" indent="-342900">
              <a:spcAft>
                <a:spcPts val="400"/>
              </a:spcAft>
              <a:buSzPct val="100000"/>
              <a:buChar char="•"/>
            </a:pPr>
            <a:r>
              <a:rPr lang="en-US" sz="1200" dirty="0">
                <a:solidFill>
                  <a:srgbClr val="555555"/>
                </a:solidFill>
              </a:rPr>
              <a:t>Named in all ceremony materials and event programming</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Shape 1"/>
          <p:cNvSpPr/>
          <p:nvPr/>
        </p:nvSpPr>
        <p:spPr>
          <a:xfrm>
            <a:off x="0" y="54864"/>
            <a:ext cx="3200400" cy="5088636"/>
          </a:xfrm>
          <a:prstGeom prst="rect">
            <a:avLst/>
          </a:prstGeom>
          <a:solidFill>
            <a:srgbClr val="333333"/>
          </a:solidFill>
          <a:ln w="12700">
            <a:solidFill>
              <a:srgbClr val="333333"/>
            </a:solidFill>
            <a:prstDash val="solid"/>
          </a:ln>
        </p:spPr>
      </p:sp>
      <p:sp>
        <p:nvSpPr>
          <p:cNvPr id="4" name="Shape 2"/>
          <p:cNvSpPr/>
          <p:nvPr/>
        </p:nvSpPr>
        <p:spPr>
          <a:xfrm>
            <a:off x="1005840" y="502920"/>
            <a:ext cx="1188720" cy="1188720"/>
          </a:xfrm>
          <a:prstGeom prst="ellipse">
            <a:avLst/>
          </a:prstGeom>
          <a:solidFill>
            <a:srgbClr val="F7C22A"/>
          </a:solidFill>
          <a:ln w="12700">
            <a:solidFill>
              <a:srgbClr val="F7C22A"/>
            </a:solidFill>
            <a:prstDash val="solid"/>
          </a:ln>
        </p:spPr>
      </p:sp>
      <p:pic>
        <p:nvPicPr>
          <p:cNvPr id="5" name="Image 0" descr="preencoded.png">    </p:cNvPr>
          <p:cNvPicPr>
            <a:picLocks noChangeAspect="1"/>
          </p:cNvPicPr>
          <p:nvPr/>
        </p:nvPicPr>
        <p:blipFill>
          <a:blip r:embed="rId1"/>
          <a:stretch>
            <a:fillRect/>
          </a:stretch>
        </p:blipFill>
        <p:spPr>
          <a:xfrm>
            <a:off x="1170432" y="667512"/>
            <a:ext cx="859536" cy="859536"/>
          </a:xfrm>
          <a:prstGeom prst="rect">
            <a:avLst/>
          </a:prstGeom>
        </p:spPr>
      </p:pic>
      <p:sp>
        <p:nvSpPr>
          <p:cNvPr id="6" name="Text 3"/>
          <p:cNvSpPr/>
          <p:nvPr/>
        </p:nvSpPr>
        <p:spPr>
          <a:xfrm>
            <a:off x="137160" y="1828800"/>
            <a:ext cx="2926080" cy="640080"/>
          </a:xfrm>
          <a:prstGeom prst="rect">
            <a:avLst/>
          </a:prstGeom>
          <a:noFill/>
          <a:ln/>
        </p:spPr>
        <p:txBody>
          <a:bodyPr wrap="square" lIns="0" tIns="0" rIns="0" bIns="0" rtlCol="0" anchor="ctr"/>
          <a:lstStyle/>
          <a:p>
            <a:pPr algn="ctr" indent="0" marL="0">
              <a:buNone/>
            </a:pPr>
            <a:r>
              <a:rPr lang="en-US" sz="3600" b="1" dirty="0">
                <a:solidFill>
                  <a:srgbClr val="F7C22A"/>
                </a:solidFill>
              </a:rPr>
              <a:t>$2,000</a:t>
            </a:r>
            <a:endParaRPr lang="en-US" sz="3600" dirty="0"/>
          </a:p>
        </p:txBody>
      </p:sp>
      <p:sp>
        <p:nvSpPr>
          <p:cNvPr id="7" name="Text 4"/>
          <p:cNvSpPr/>
          <p:nvPr/>
        </p:nvSpPr>
        <p:spPr>
          <a:xfrm>
            <a:off x="137160" y="2468880"/>
            <a:ext cx="2926080" cy="1005840"/>
          </a:xfrm>
          <a:prstGeom prst="rect">
            <a:avLst/>
          </a:prstGeom>
          <a:noFill/>
          <a:ln/>
        </p:spPr>
        <p:txBody>
          <a:bodyPr wrap="square" lIns="0" tIns="0" rIns="0" bIns="0" rtlCol="0" anchor="t"/>
          <a:lstStyle/>
          <a:p>
            <a:pPr algn="ctr" indent="0" marL="0">
              <a:buNone/>
            </a:pPr>
            <a:r>
              <a:rPr lang="en-US" sz="1700" b="1" dirty="0">
                <a:solidFill>
                  <a:srgbClr val="FFFFFF"/>
                </a:solidFill>
              </a:rPr>
              <a:t>Accessibility Sponsor</a:t>
            </a:r>
            <a:endParaRPr lang="en-US" sz="1700" dirty="0"/>
          </a:p>
        </p:txBody>
      </p:sp>
      <p:sp>
        <p:nvSpPr>
          <p:cNvPr id="8" name="Text 5"/>
          <p:cNvSpPr/>
          <p:nvPr/>
        </p:nvSpPr>
        <p:spPr>
          <a:xfrm>
            <a:off x="137160" y="4389120"/>
            <a:ext cx="2926080" cy="548640"/>
          </a:xfrm>
          <a:prstGeom prst="rect">
            <a:avLst/>
          </a:prstGeom>
          <a:noFill/>
          <a:ln/>
        </p:spPr>
        <p:txBody>
          <a:bodyPr wrap="square" lIns="0" tIns="0" rIns="0" bIns="0" rtlCol="0" anchor="ctr"/>
          <a:lstStyle/>
          <a:p>
            <a:pPr algn="ctr" indent="0" marL="0">
              <a:buNone/>
            </a:pPr>
            <a:r>
              <a:rPr lang="en-US" sz="900" dirty="0">
                <a:solidFill>
                  <a:srgbClr val="888888"/>
                </a:solidFill>
              </a:rPr>
              <a:t>kattw@mtnvalor.org</a:t>
            </a:r>
            <a:endParaRPr lang="en-US" sz="900" dirty="0"/>
          </a:p>
          <a:p>
            <a:pPr algn="ctr" indent="0" marL="0">
              <a:buNone/>
            </a:pPr>
            <a:r>
              <a:rPr lang="en-US" sz="900" dirty="0">
                <a:solidFill>
                  <a:srgbClr val="888888"/>
                </a:solidFill>
              </a:rPr>
              <a:t>www.mtnvalor.org</a:t>
            </a:r>
            <a:endParaRPr lang="en-US" sz="900" dirty="0"/>
          </a:p>
        </p:txBody>
      </p:sp>
      <p:sp>
        <p:nvSpPr>
          <p:cNvPr id="9" name="Shape 6"/>
          <p:cNvSpPr/>
          <p:nvPr/>
        </p:nvSpPr>
        <p:spPr>
          <a:xfrm>
            <a:off x="3520440" y="164592"/>
            <a:ext cx="1645920" cy="384048"/>
          </a:xfrm>
          <a:prstGeom prst="rect">
            <a:avLst/>
          </a:prstGeom>
          <a:solidFill>
            <a:srgbClr val="F7C22A"/>
          </a:solidFill>
          <a:ln w="12700">
            <a:solidFill>
              <a:srgbClr val="F7C22A"/>
            </a:solidFill>
            <a:prstDash val="solid"/>
          </a:ln>
        </p:spPr>
      </p:sp>
      <p:sp>
        <p:nvSpPr>
          <p:cNvPr id="10" name="Text 7"/>
          <p:cNvSpPr/>
          <p:nvPr/>
        </p:nvSpPr>
        <p:spPr>
          <a:xfrm>
            <a:off x="3520440" y="164592"/>
            <a:ext cx="1645920" cy="384048"/>
          </a:xfrm>
          <a:prstGeom prst="rect">
            <a:avLst/>
          </a:prstGeom>
          <a:noFill/>
          <a:ln/>
        </p:spPr>
        <p:txBody>
          <a:bodyPr wrap="square" lIns="0" tIns="0" rIns="0" bIns="0" rtlCol="0" anchor="ctr"/>
          <a:lstStyle/>
          <a:p>
            <a:pPr algn="ctr" indent="0" marL="0">
              <a:buNone/>
            </a:pPr>
            <a:r>
              <a:rPr lang="en-US" sz="1100" b="1" dirty="0">
                <a:solidFill>
                  <a:srgbClr val="333333"/>
                </a:solidFill>
              </a:rPr>
              <a:t>AVAILABLE</a:t>
            </a:r>
            <a:endParaRPr lang="en-US" sz="1100" dirty="0"/>
          </a:p>
        </p:txBody>
      </p:sp>
      <p:sp>
        <p:nvSpPr>
          <p:cNvPr id="11" name="Text 8"/>
          <p:cNvSpPr/>
          <p:nvPr/>
        </p:nvSpPr>
        <p:spPr>
          <a:xfrm>
            <a:off x="3520440" y="77724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WHAT YOUR INVESTMENT DOES</a:t>
            </a:r>
            <a:endParaRPr lang="en-US" sz="900" dirty="0"/>
          </a:p>
        </p:txBody>
      </p:sp>
      <p:sp>
        <p:nvSpPr>
          <p:cNvPr id="12" name="Text 9"/>
          <p:cNvSpPr/>
          <p:nvPr/>
        </p:nvSpPr>
        <p:spPr>
          <a:xfrm>
            <a:off x="3520440" y="1051560"/>
            <a:ext cx="5394960" cy="1005840"/>
          </a:xfrm>
          <a:prstGeom prst="rect">
            <a:avLst/>
          </a:prstGeom>
          <a:noFill/>
          <a:ln/>
        </p:spPr>
        <p:txBody>
          <a:bodyPr wrap="square" lIns="0" tIns="0" rIns="0" bIns="0" rtlCol="0" anchor="t"/>
          <a:lstStyle/>
          <a:p>
            <a:pPr algn="l" indent="0" marL="0">
              <a:buNone/>
            </a:pPr>
            <a:r>
              <a:rPr lang="en-US" sz="1300" dirty="0">
                <a:solidFill>
                  <a:srgbClr val="333333"/>
                </a:solidFill>
              </a:rPr>
              <a:t>Funds golf cart transportation and improved seating access so that aging and mobility-limited veterans can participate fully — not just attend, but truly be part of the event.</a:t>
            </a:r>
            <a:endParaRPr lang="en-US" sz="1300" dirty="0"/>
          </a:p>
        </p:txBody>
      </p:sp>
      <p:sp>
        <p:nvSpPr>
          <p:cNvPr id="13" name="Text 10"/>
          <p:cNvSpPr/>
          <p:nvPr/>
        </p:nvSpPr>
        <p:spPr>
          <a:xfrm>
            <a:off x="3520440" y="219456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PARTNER VISIBILITY INCLUDES</a:t>
            </a:r>
            <a:endParaRPr lang="en-US" sz="900" dirty="0"/>
          </a:p>
        </p:txBody>
      </p:sp>
      <p:sp>
        <p:nvSpPr>
          <p:cNvPr id="14" name="Text 11"/>
          <p:cNvSpPr/>
          <p:nvPr/>
        </p:nvSpPr>
        <p:spPr>
          <a:xfrm>
            <a:off x="3520440" y="2496312"/>
            <a:ext cx="5394960" cy="2560320"/>
          </a:xfrm>
          <a:prstGeom prst="rect">
            <a:avLst/>
          </a:prstGeom>
          <a:noFill/>
          <a:ln/>
        </p:spPr>
        <p:txBody>
          <a:bodyPr wrap="square" lIns="0" tIns="0" rIns="0" bIns="0" rtlCol="0" anchor="t"/>
          <a:lstStyle/>
          <a:p>
            <a:pPr algn="l" marL="342900" indent="-342900">
              <a:spcAft>
                <a:spcPts val="400"/>
              </a:spcAft>
              <a:buSzPct val="100000"/>
              <a:buChar char="•"/>
            </a:pPr>
            <a:r>
              <a:rPr lang="en-US" sz="1200" dirty="0">
                <a:solidFill>
                  <a:srgbClr val="555555"/>
                </a:solidFill>
              </a:rPr>
              <a:t>Recognition tied to the ceremony program</a:t>
            </a:r>
            <a:endParaRPr lang="en-US" sz="1200" dirty="0"/>
          </a:p>
          <a:p>
            <a:pPr algn="l" marL="342900" indent="-342900">
              <a:spcAft>
                <a:spcPts val="400"/>
              </a:spcAft>
              <a:buSzPct val="100000"/>
              <a:buChar char="•"/>
            </a:pPr>
            <a:r>
              <a:rPr lang="en-US" sz="1200" dirty="0">
                <a:solidFill>
                  <a:srgbClr val="555555"/>
                </a:solidFill>
              </a:rPr>
              <a:t>Recognition on the accessibility equipment and transportation</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Shape 1"/>
          <p:cNvSpPr/>
          <p:nvPr/>
        </p:nvSpPr>
        <p:spPr>
          <a:xfrm>
            <a:off x="0" y="54864"/>
            <a:ext cx="3200400" cy="5088636"/>
          </a:xfrm>
          <a:prstGeom prst="rect">
            <a:avLst/>
          </a:prstGeom>
          <a:solidFill>
            <a:srgbClr val="333333"/>
          </a:solidFill>
          <a:ln w="12700">
            <a:solidFill>
              <a:srgbClr val="333333"/>
            </a:solidFill>
            <a:prstDash val="solid"/>
          </a:ln>
        </p:spPr>
      </p:sp>
      <p:sp>
        <p:nvSpPr>
          <p:cNvPr id="4" name="Shape 2"/>
          <p:cNvSpPr/>
          <p:nvPr/>
        </p:nvSpPr>
        <p:spPr>
          <a:xfrm>
            <a:off x="1005840" y="502920"/>
            <a:ext cx="1188720" cy="1188720"/>
          </a:xfrm>
          <a:prstGeom prst="ellipse">
            <a:avLst/>
          </a:prstGeom>
          <a:solidFill>
            <a:srgbClr val="F7C22A"/>
          </a:solidFill>
          <a:ln w="12700">
            <a:solidFill>
              <a:srgbClr val="F7C22A"/>
            </a:solidFill>
            <a:prstDash val="solid"/>
          </a:ln>
        </p:spPr>
      </p:sp>
      <p:pic>
        <p:nvPicPr>
          <p:cNvPr id="5" name="Image 0" descr="preencoded.png">    </p:cNvPr>
          <p:cNvPicPr>
            <a:picLocks noChangeAspect="1"/>
          </p:cNvPicPr>
          <p:nvPr/>
        </p:nvPicPr>
        <p:blipFill>
          <a:blip r:embed="rId1"/>
          <a:stretch>
            <a:fillRect/>
          </a:stretch>
        </p:blipFill>
        <p:spPr>
          <a:xfrm>
            <a:off x="1170432" y="667512"/>
            <a:ext cx="859536" cy="859536"/>
          </a:xfrm>
          <a:prstGeom prst="rect">
            <a:avLst/>
          </a:prstGeom>
        </p:spPr>
      </p:pic>
      <p:sp>
        <p:nvSpPr>
          <p:cNvPr id="6" name="Text 3"/>
          <p:cNvSpPr/>
          <p:nvPr/>
        </p:nvSpPr>
        <p:spPr>
          <a:xfrm>
            <a:off x="137160" y="1828800"/>
            <a:ext cx="2926080" cy="640080"/>
          </a:xfrm>
          <a:prstGeom prst="rect">
            <a:avLst/>
          </a:prstGeom>
          <a:noFill/>
          <a:ln/>
        </p:spPr>
        <p:txBody>
          <a:bodyPr wrap="square" lIns="0" tIns="0" rIns="0" bIns="0" rtlCol="0" anchor="ctr"/>
          <a:lstStyle/>
          <a:p>
            <a:pPr algn="ctr" indent="0" marL="0">
              <a:buNone/>
            </a:pPr>
            <a:r>
              <a:rPr lang="en-US" sz="3600" b="1" dirty="0">
                <a:solidFill>
                  <a:srgbClr val="F7C22A"/>
                </a:solidFill>
              </a:rPr>
              <a:t>$1,500</a:t>
            </a:r>
            <a:endParaRPr lang="en-US" sz="3600" dirty="0"/>
          </a:p>
        </p:txBody>
      </p:sp>
      <p:sp>
        <p:nvSpPr>
          <p:cNvPr id="7" name="Text 4"/>
          <p:cNvSpPr/>
          <p:nvPr/>
        </p:nvSpPr>
        <p:spPr>
          <a:xfrm>
            <a:off x="137160" y="2468880"/>
            <a:ext cx="2926080" cy="1005840"/>
          </a:xfrm>
          <a:prstGeom prst="rect">
            <a:avLst/>
          </a:prstGeom>
          <a:noFill/>
          <a:ln/>
        </p:spPr>
        <p:txBody>
          <a:bodyPr wrap="square" lIns="0" tIns="0" rIns="0" bIns="0" rtlCol="0" anchor="t"/>
          <a:lstStyle/>
          <a:p>
            <a:pPr algn="ctr" indent="0" marL="0">
              <a:buNone/>
            </a:pPr>
            <a:r>
              <a:rPr lang="en-US" sz="1700" b="1" dirty="0">
                <a:solidFill>
                  <a:srgbClr val="FFFFFF"/>
                </a:solidFill>
              </a:rPr>
              <a:t>Family &amp; Kid Zone Sponsor</a:t>
            </a:r>
            <a:endParaRPr lang="en-US" sz="1700" dirty="0"/>
          </a:p>
        </p:txBody>
      </p:sp>
      <p:sp>
        <p:nvSpPr>
          <p:cNvPr id="8" name="Text 5"/>
          <p:cNvSpPr/>
          <p:nvPr/>
        </p:nvSpPr>
        <p:spPr>
          <a:xfrm>
            <a:off x="137160" y="4389120"/>
            <a:ext cx="2926080" cy="548640"/>
          </a:xfrm>
          <a:prstGeom prst="rect">
            <a:avLst/>
          </a:prstGeom>
          <a:noFill/>
          <a:ln/>
        </p:spPr>
        <p:txBody>
          <a:bodyPr wrap="square" lIns="0" tIns="0" rIns="0" bIns="0" rtlCol="0" anchor="ctr"/>
          <a:lstStyle/>
          <a:p>
            <a:pPr algn="ctr" indent="0" marL="0">
              <a:buNone/>
            </a:pPr>
            <a:r>
              <a:rPr lang="en-US" sz="900" dirty="0">
                <a:solidFill>
                  <a:srgbClr val="888888"/>
                </a:solidFill>
              </a:rPr>
              <a:t>kattw@mtnvalor.org</a:t>
            </a:r>
            <a:endParaRPr lang="en-US" sz="900" dirty="0"/>
          </a:p>
          <a:p>
            <a:pPr algn="ctr" indent="0" marL="0">
              <a:buNone/>
            </a:pPr>
            <a:r>
              <a:rPr lang="en-US" sz="900" dirty="0">
                <a:solidFill>
                  <a:srgbClr val="888888"/>
                </a:solidFill>
              </a:rPr>
              <a:t>www.mtnvalor.org</a:t>
            </a:r>
            <a:endParaRPr lang="en-US" sz="900" dirty="0"/>
          </a:p>
        </p:txBody>
      </p:sp>
      <p:sp>
        <p:nvSpPr>
          <p:cNvPr id="9" name="Shape 6"/>
          <p:cNvSpPr/>
          <p:nvPr/>
        </p:nvSpPr>
        <p:spPr>
          <a:xfrm>
            <a:off x="3520440" y="164592"/>
            <a:ext cx="1645920" cy="384048"/>
          </a:xfrm>
          <a:prstGeom prst="rect">
            <a:avLst/>
          </a:prstGeom>
          <a:solidFill>
            <a:srgbClr val="CC3333"/>
          </a:solidFill>
          <a:ln w="12700">
            <a:solidFill>
              <a:srgbClr val="CC3333"/>
            </a:solidFill>
            <a:prstDash val="solid"/>
          </a:ln>
        </p:spPr>
      </p:sp>
      <p:sp>
        <p:nvSpPr>
          <p:cNvPr id="10" name="Text 7"/>
          <p:cNvSpPr/>
          <p:nvPr/>
        </p:nvSpPr>
        <p:spPr>
          <a:xfrm>
            <a:off x="3520440" y="164592"/>
            <a:ext cx="1645920" cy="384048"/>
          </a:xfrm>
          <a:prstGeom prst="rect">
            <a:avLst/>
          </a:prstGeom>
          <a:noFill/>
          <a:ln/>
        </p:spPr>
        <p:txBody>
          <a:bodyPr wrap="square" lIns="0" tIns="0" rIns="0" bIns="0" rtlCol="0" anchor="ctr"/>
          <a:lstStyle/>
          <a:p>
            <a:pPr algn="ctr" indent="0" marL="0">
              <a:buNone/>
            </a:pPr>
            <a:r>
              <a:rPr lang="en-US" sz="1100" b="1" dirty="0">
                <a:solidFill>
                  <a:srgbClr val="FFFFFF"/>
                </a:solidFill>
              </a:rPr>
              <a:t>SOLD — 2026</a:t>
            </a:r>
            <a:endParaRPr lang="en-US" sz="1100" dirty="0"/>
          </a:p>
        </p:txBody>
      </p:sp>
      <p:sp>
        <p:nvSpPr>
          <p:cNvPr id="11" name="Text 8"/>
          <p:cNvSpPr/>
          <p:nvPr/>
        </p:nvSpPr>
        <p:spPr>
          <a:xfrm>
            <a:off x="3520440" y="566928"/>
            <a:ext cx="5394960" cy="274320"/>
          </a:xfrm>
          <a:prstGeom prst="rect">
            <a:avLst/>
          </a:prstGeom>
          <a:noFill/>
          <a:ln/>
        </p:spPr>
        <p:txBody>
          <a:bodyPr wrap="square" lIns="0" tIns="0" rIns="0" bIns="0" rtlCol="0" anchor="ctr"/>
          <a:lstStyle/>
          <a:p>
            <a:pPr algn="l" indent="0" marL="0">
              <a:buNone/>
            </a:pPr>
            <a:r>
              <a:rPr lang="en-US" sz="1100" i="1" dirty="0">
                <a:solidFill>
                  <a:srgbClr val="CC3333"/>
                </a:solidFill>
              </a:rPr>
              <a:t>Sponsored by Blue Cross Blue Shield</a:t>
            </a:r>
            <a:endParaRPr lang="en-US" sz="1100" dirty="0"/>
          </a:p>
        </p:txBody>
      </p:sp>
      <p:sp>
        <p:nvSpPr>
          <p:cNvPr id="12" name="Text 9"/>
          <p:cNvSpPr/>
          <p:nvPr/>
        </p:nvSpPr>
        <p:spPr>
          <a:xfrm>
            <a:off x="3520440" y="96012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WHAT YOUR INVESTMENT DOES</a:t>
            </a:r>
            <a:endParaRPr lang="en-US" sz="900" dirty="0"/>
          </a:p>
        </p:txBody>
      </p:sp>
      <p:sp>
        <p:nvSpPr>
          <p:cNvPr id="13" name="Text 10"/>
          <p:cNvSpPr/>
          <p:nvPr/>
        </p:nvSpPr>
        <p:spPr>
          <a:xfrm>
            <a:off x="3520440" y="1234440"/>
            <a:ext cx="5394960" cy="1005840"/>
          </a:xfrm>
          <a:prstGeom prst="rect">
            <a:avLst/>
          </a:prstGeom>
          <a:noFill/>
          <a:ln/>
        </p:spPr>
        <p:txBody>
          <a:bodyPr wrap="square" lIns="0" tIns="0" rIns="0" bIns="0" rtlCol="0" anchor="t"/>
          <a:lstStyle/>
          <a:p>
            <a:pPr algn="l" indent="0" marL="0">
              <a:buNone/>
            </a:pPr>
            <a:r>
              <a:rPr lang="en-US" sz="1300" dirty="0">
                <a:solidFill>
                  <a:srgbClr val="333333"/>
                </a:solidFill>
              </a:rPr>
              <a:t>Supports bounce house, petting zoo, games, the Thank-a-Veteran station, and a dedicated safe play area for toddlers — allowing families to fully engage while veterans connect with resources.</a:t>
            </a:r>
            <a:endParaRPr lang="en-US" sz="1300" dirty="0"/>
          </a:p>
        </p:txBody>
      </p:sp>
      <p:sp>
        <p:nvSpPr>
          <p:cNvPr id="14" name="Text 11"/>
          <p:cNvSpPr/>
          <p:nvPr/>
        </p:nvSpPr>
        <p:spPr>
          <a:xfrm>
            <a:off x="3520440" y="237744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PARTNER VISIBILITY INCLUDES</a:t>
            </a:r>
            <a:endParaRPr lang="en-US" sz="900" dirty="0"/>
          </a:p>
        </p:txBody>
      </p:sp>
      <p:sp>
        <p:nvSpPr>
          <p:cNvPr id="15" name="Text 12"/>
          <p:cNvSpPr/>
          <p:nvPr/>
        </p:nvSpPr>
        <p:spPr>
          <a:xfrm>
            <a:off x="3520440" y="2679192"/>
            <a:ext cx="5394960" cy="2560320"/>
          </a:xfrm>
          <a:prstGeom prst="rect">
            <a:avLst/>
          </a:prstGeom>
          <a:noFill/>
          <a:ln/>
        </p:spPr>
        <p:txBody>
          <a:bodyPr wrap="square" lIns="0" tIns="0" rIns="0" bIns="0" rtlCol="0" anchor="t"/>
          <a:lstStyle/>
          <a:p>
            <a:pPr algn="l" marL="342900" indent="-342900">
              <a:spcAft>
                <a:spcPts val="400"/>
              </a:spcAft>
              <a:buSzPct val="100000"/>
              <a:buChar char="•"/>
            </a:pPr>
            <a:r>
              <a:rPr lang="en-US" sz="1200" dirty="0">
                <a:solidFill>
                  <a:srgbClr val="555555"/>
                </a:solidFill>
              </a:rPr>
              <a:t>Recognition tied directly to the ceremony program</a:t>
            </a:r>
            <a:endParaRPr lang="en-US" sz="1200" dirty="0"/>
          </a:p>
          <a:p>
            <a:pPr algn="l" marL="342900" indent="-342900">
              <a:spcAft>
                <a:spcPts val="400"/>
              </a:spcAft>
              <a:buSzPct val="100000"/>
              <a:buChar char="•"/>
            </a:pPr>
            <a:r>
              <a:rPr lang="en-US" sz="1200" dirty="0">
                <a:solidFill>
                  <a:srgbClr val="555555"/>
                </a:solidFill>
              </a:rPr>
              <a:t>Signage throughout the Kid Zone and family areas</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Shape 1"/>
          <p:cNvSpPr/>
          <p:nvPr/>
        </p:nvSpPr>
        <p:spPr>
          <a:xfrm>
            <a:off x="0" y="54864"/>
            <a:ext cx="3200400" cy="5088636"/>
          </a:xfrm>
          <a:prstGeom prst="rect">
            <a:avLst/>
          </a:prstGeom>
          <a:solidFill>
            <a:srgbClr val="333333"/>
          </a:solidFill>
          <a:ln w="12700">
            <a:solidFill>
              <a:srgbClr val="333333"/>
            </a:solidFill>
            <a:prstDash val="solid"/>
          </a:ln>
        </p:spPr>
      </p:sp>
      <p:sp>
        <p:nvSpPr>
          <p:cNvPr id="4" name="Shape 2"/>
          <p:cNvSpPr/>
          <p:nvPr/>
        </p:nvSpPr>
        <p:spPr>
          <a:xfrm>
            <a:off x="1005840" y="502920"/>
            <a:ext cx="1188720" cy="1188720"/>
          </a:xfrm>
          <a:prstGeom prst="ellipse">
            <a:avLst/>
          </a:prstGeom>
          <a:solidFill>
            <a:srgbClr val="F7C22A"/>
          </a:solidFill>
          <a:ln w="12700">
            <a:solidFill>
              <a:srgbClr val="F7C22A"/>
            </a:solidFill>
            <a:prstDash val="solid"/>
          </a:ln>
        </p:spPr>
      </p:sp>
      <p:pic>
        <p:nvPicPr>
          <p:cNvPr id="5" name="Image 0" descr="preencoded.png">    </p:cNvPr>
          <p:cNvPicPr>
            <a:picLocks noChangeAspect="1"/>
          </p:cNvPicPr>
          <p:nvPr/>
        </p:nvPicPr>
        <p:blipFill>
          <a:blip r:embed="rId1"/>
          <a:stretch>
            <a:fillRect/>
          </a:stretch>
        </p:blipFill>
        <p:spPr>
          <a:xfrm>
            <a:off x="1170432" y="667512"/>
            <a:ext cx="859536" cy="859536"/>
          </a:xfrm>
          <a:prstGeom prst="rect">
            <a:avLst/>
          </a:prstGeom>
        </p:spPr>
      </p:pic>
      <p:sp>
        <p:nvSpPr>
          <p:cNvPr id="6" name="Text 3"/>
          <p:cNvSpPr/>
          <p:nvPr/>
        </p:nvSpPr>
        <p:spPr>
          <a:xfrm>
            <a:off x="137160" y="1828800"/>
            <a:ext cx="2926080" cy="640080"/>
          </a:xfrm>
          <a:prstGeom prst="rect">
            <a:avLst/>
          </a:prstGeom>
          <a:noFill/>
          <a:ln/>
        </p:spPr>
        <p:txBody>
          <a:bodyPr wrap="square" lIns="0" tIns="0" rIns="0" bIns="0" rtlCol="0" anchor="ctr"/>
          <a:lstStyle/>
          <a:p>
            <a:pPr algn="ctr" indent="0" marL="0">
              <a:buNone/>
            </a:pPr>
            <a:r>
              <a:rPr lang="en-US" sz="3600" b="1" dirty="0">
                <a:solidFill>
                  <a:srgbClr val="F7C22A"/>
                </a:solidFill>
              </a:rPr>
              <a:t>$1,000</a:t>
            </a:r>
            <a:endParaRPr lang="en-US" sz="3600" dirty="0"/>
          </a:p>
        </p:txBody>
      </p:sp>
      <p:sp>
        <p:nvSpPr>
          <p:cNvPr id="7" name="Text 4"/>
          <p:cNvSpPr/>
          <p:nvPr/>
        </p:nvSpPr>
        <p:spPr>
          <a:xfrm>
            <a:off x="137160" y="2468880"/>
            <a:ext cx="2926080" cy="1005840"/>
          </a:xfrm>
          <a:prstGeom prst="rect">
            <a:avLst/>
          </a:prstGeom>
          <a:noFill/>
          <a:ln/>
        </p:spPr>
        <p:txBody>
          <a:bodyPr wrap="square" lIns="0" tIns="0" rIns="0" bIns="0" rtlCol="0" anchor="t"/>
          <a:lstStyle/>
          <a:p>
            <a:pPr algn="ctr" indent="0" marL="0">
              <a:buNone/>
            </a:pPr>
            <a:r>
              <a:rPr lang="en-US" sz="1700" b="1" dirty="0">
                <a:solidFill>
                  <a:srgbClr val="FFFFFF"/>
                </a:solidFill>
              </a:rPr>
              <a:t>Veteran Story Booth Sponsor</a:t>
            </a:r>
            <a:endParaRPr lang="en-US" sz="1700" dirty="0"/>
          </a:p>
        </p:txBody>
      </p:sp>
      <p:sp>
        <p:nvSpPr>
          <p:cNvPr id="8" name="Text 5"/>
          <p:cNvSpPr/>
          <p:nvPr/>
        </p:nvSpPr>
        <p:spPr>
          <a:xfrm>
            <a:off x="137160" y="4389120"/>
            <a:ext cx="2926080" cy="548640"/>
          </a:xfrm>
          <a:prstGeom prst="rect">
            <a:avLst/>
          </a:prstGeom>
          <a:noFill/>
          <a:ln/>
        </p:spPr>
        <p:txBody>
          <a:bodyPr wrap="square" lIns="0" tIns="0" rIns="0" bIns="0" rtlCol="0" anchor="ctr"/>
          <a:lstStyle/>
          <a:p>
            <a:pPr algn="ctr" indent="0" marL="0">
              <a:buNone/>
            </a:pPr>
            <a:r>
              <a:rPr lang="en-US" sz="900" dirty="0">
                <a:solidFill>
                  <a:srgbClr val="888888"/>
                </a:solidFill>
              </a:rPr>
              <a:t>kattw@mtnvalor.org</a:t>
            </a:r>
            <a:endParaRPr lang="en-US" sz="900" dirty="0"/>
          </a:p>
          <a:p>
            <a:pPr algn="ctr" indent="0" marL="0">
              <a:buNone/>
            </a:pPr>
            <a:r>
              <a:rPr lang="en-US" sz="900" dirty="0">
                <a:solidFill>
                  <a:srgbClr val="888888"/>
                </a:solidFill>
              </a:rPr>
              <a:t>www.mtnvalor.org</a:t>
            </a:r>
            <a:endParaRPr lang="en-US" sz="900" dirty="0"/>
          </a:p>
        </p:txBody>
      </p:sp>
      <p:sp>
        <p:nvSpPr>
          <p:cNvPr id="9" name="Shape 6"/>
          <p:cNvSpPr/>
          <p:nvPr/>
        </p:nvSpPr>
        <p:spPr>
          <a:xfrm>
            <a:off x="3520440" y="164592"/>
            <a:ext cx="1645920" cy="384048"/>
          </a:xfrm>
          <a:prstGeom prst="rect">
            <a:avLst/>
          </a:prstGeom>
          <a:solidFill>
            <a:srgbClr val="F7C22A"/>
          </a:solidFill>
          <a:ln w="12700">
            <a:solidFill>
              <a:srgbClr val="F7C22A"/>
            </a:solidFill>
            <a:prstDash val="solid"/>
          </a:ln>
        </p:spPr>
      </p:sp>
      <p:sp>
        <p:nvSpPr>
          <p:cNvPr id="10" name="Text 7"/>
          <p:cNvSpPr/>
          <p:nvPr/>
        </p:nvSpPr>
        <p:spPr>
          <a:xfrm>
            <a:off x="3520440" y="164592"/>
            <a:ext cx="1645920" cy="384048"/>
          </a:xfrm>
          <a:prstGeom prst="rect">
            <a:avLst/>
          </a:prstGeom>
          <a:noFill/>
          <a:ln/>
        </p:spPr>
        <p:txBody>
          <a:bodyPr wrap="square" lIns="0" tIns="0" rIns="0" bIns="0" rtlCol="0" anchor="ctr"/>
          <a:lstStyle/>
          <a:p>
            <a:pPr algn="ctr" indent="0" marL="0">
              <a:buNone/>
            </a:pPr>
            <a:r>
              <a:rPr lang="en-US" sz="1100" b="1" dirty="0">
                <a:solidFill>
                  <a:srgbClr val="333333"/>
                </a:solidFill>
              </a:rPr>
              <a:t>AVAILABLE</a:t>
            </a:r>
            <a:endParaRPr lang="en-US" sz="1100" dirty="0"/>
          </a:p>
        </p:txBody>
      </p:sp>
      <p:sp>
        <p:nvSpPr>
          <p:cNvPr id="11" name="Text 8"/>
          <p:cNvSpPr/>
          <p:nvPr/>
        </p:nvSpPr>
        <p:spPr>
          <a:xfrm>
            <a:off x="3520440" y="77724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WHAT YOUR INVESTMENT DOES</a:t>
            </a:r>
            <a:endParaRPr lang="en-US" sz="900" dirty="0"/>
          </a:p>
        </p:txBody>
      </p:sp>
      <p:sp>
        <p:nvSpPr>
          <p:cNvPr id="12" name="Text 9"/>
          <p:cNvSpPr/>
          <p:nvPr/>
        </p:nvSpPr>
        <p:spPr>
          <a:xfrm>
            <a:off x="3520440" y="1051560"/>
            <a:ext cx="5394960" cy="1005840"/>
          </a:xfrm>
          <a:prstGeom prst="rect">
            <a:avLst/>
          </a:prstGeom>
          <a:noFill/>
          <a:ln/>
        </p:spPr>
        <p:txBody>
          <a:bodyPr wrap="square" lIns="0" tIns="0" rIns="0" bIns="0" rtlCol="0" anchor="t"/>
          <a:lstStyle/>
          <a:p>
            <a:pPr algn="l" indent="0" marL="0">
              <a:buNone/>
            </a:pPr>
            <a:r>
              <a:rPr lang="en-US" sz="1300" dirty="0">
                <a:solidFill>
                  <a:srgbClr val="333333"/>
                </a:solidFill>
              </a:rPr>
              <a:t>Launches a permanent program to record and preserve the stories of those who served. These stories deserve to be heard — and time is not on our side. Sponsors may also operate the booth directly.</a:t>
            </a:r>
            <a:endParaRPr lang="en-US" sz="1300" dirty="0"/>
          </a:p>
        </p:txBody>
      </p:sp>
      <p:sp>
        <p:nvSpPr>
          <p:cNvPr id="13" name="Text 10"/>
          <p:cNvSpPr/>
          <p:nvPr/>
        </p:nvSpPr>
        <p:spPr>
          <a:xfrm>
            <a:off x="3520440" y="219456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PARTNER VISIBILITY INCLUDES</a:t>
            </a:r>
            <a:endParaRPr lang="en-US" sz="900" dirty="0"/>
          </a:p>
        </p:txBody>
      </p:sp>
      <p:sp>
        <p:nvSpPr>
          <p:cNvPr id="14" name="Text 11"/>
          <p:cNvSpPr/>
          <p:nvPr/>
        </p:nvSpPr>
        <p:spPr>
          <a:xfrm>
            <a:off x="3520440" y="2496312"/>
            <a:ext cx="5394960" cy="2560320"/>
          </a:xfrm>
          <a:prstGeom prst="rect">
            <a:avLst/>
          </a:prstGeom>
          <a:noFill/>
          <a:ln/>
        </p:spPr>
        <p:txBody>
          <a:bodyPr wrap="square" lIns="0" tIns="0" rIns="0" bIns="0" rtlCol="0" anchor="t"/>
          <a:lstStyle/>
          <a:p>
            <a:pPr algn="l" marL="342900" indent="-342900">
              <a:spcAft>
                <a:spcPts val="400"/>
              </a:spcAft>
              <a:buSzPct val="100000"/>
              <a:buChar char="•"/>
            </a:pPr>
            <a:r>
              <a:rPr lang="en-US" sz="1200" dirty="0">
                <a:solidFill>
                  <a:srgbClr val="555555"/>
                </a:solidFill>
              </a:rPr>
              <a:t>Recognition at the Story Booth throughout the event</a:t>
            </a:r>
            <a:endParaRPr lang="en-US" sz="1200" dirty="0"/>
          </a:p>
          <a:p>
            <a:pPr algn="l" marL="342900" indent="-342900">
              <a:spcAft>
                <a:spcPts val="400"/>
              </a:spcAft>
              <a:buSzPct val="100000"/>
              <a:buChar char="•"/>
            </a:pPr>
            <a:r>
              <a:rPr lang="en-US" sz="1200" dirty="0">
                <a:solidFill>
                  <a:srgbClr val="555555"/>
                </a:solidFill>
              </a:rPr>
              <a:t>Recognition in post-event materials</a:t>
            </a:r>
            <a:endParaRPr lang="en-US" sz="1200" dirty="0"/>
          </a:p>
          <a:p>
            <a:pPr algn="l" marL="342900" indent="-342900">
              <a:spcAft>
                <a:spcPts val="400"/>
              </a:spcAft>
              <a:buSzPct val="100000"/>
              <a:buChar char="•"/>
            </a:pPr>
            <a:r>
              <a:rPr lang="en-US" sz="1200" dirty="0">
                <a:solidFill>
                  <a:srgbClr val="555555"/>
                </a:solidFill>
              </a:rPr>
              <a:t>Opportunity to operate the booth and record stories directly (pricing flexible)</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Shape 1"/>
          <p:cNvSpPr/>
          <p:nvPr/>
        </p:nvSpPr>
        <p:spPr>
          <a:xfrm>
            <a:off x="0" y="54864"/>
            <a:ext cx="3200400" cy="5088636"/>
          </a:xfrm>
          <a:prstGeom prst="rect">
            <a:avLst/>
          </a:prstGeom>
          <a:solidFill>
            <a:srgbClr val="333333"/>
          </a:solidFill>
          <a:ln w="12700">
            <a:solidFill>
              <a:srgbClr val="333333"/>
            </a:solidFill>
            <a:prstDash val="solid"/>
          </a:ln>
        </p:spPr>
      </p:sp>
      <p:sp>
        <p:nvSpPr>
          <p:cNvPr id="4" name="Shape 2"/>
          <p:cNvSpPr/>
          <p:nvPr/>
        </p:nvSpPr>
        <p:spPr>
          <a:xfrm>
            <a:off x="1005840" y="502920"/>
            <a:ext cx="1188720" cy="1188720"/>
          </a:xfrm>
          <a:prstGeom prst="ellipse">
            <a:avLst/>
          </a:prstGeom>
          <a:solidFill>
            <a:srgbClr val="F7C22A"/>
          </a:solidFill>
          <a:ln w="12700">
            <a:solidFill>
              <a:srgbClr val="F7C22A"/>
            </a:solidFill>
            <a:prstDash val="solid"/>
          </a:ln>
        </p:spPr>
      </p:sp>
      <p:pic>
        <p:nvPicPr>
          <p:cNvPr id="5" name="Image 0" descr="preencoded.png">    </p:cNvPr>
          <p:cNvPicPr>
            <a:picLocks noChangeAspect="1"/>
          </p:cNvPicPr>
          <p:nvPr/>
        </p:nvPicPr>
        <p:blipFill>
          <a:blip r:embed="rId1"/>
          <a:stretch>
            <a:fillRect/>
          </a:stretch>
        </p:blipFill>
        <p:spPr>
          <a:xfrm>
            <a:off x="1170432" y="667512"/>
            <a:ext cx="859536" cy="859536"/>
          </a:xfrm>
          <a:prstGeom prst="rect">
            <a:avLst/>
          </a:prstGeom>
        </p:spPr>
      </p:pic>
      <p:sp>
        <p:nvSpPr>
          <p:cNvPr id="6" name="Text 3"/>
          <p:cNvSpPr/>
          <p:nvPr/>
        </p:nvSpPr>
        <p:spPr>
          <a:xfrm>
            <a:off x="137160" y="1828800"/>
            <a:ext cx="2926080" cy="640080"/>
          </a:xfrm>
          <a:prstGeom prst="rect">
            <a:avLst/>
          </a:prstGeom>
          <a:noFill/>
          <a:ln/>
        </p:spPr>
        <p:txBody>
          <a:bodyPr wrap="square" lIns="0" tIns="0" rIns="0" bIns="0" rtlCol="0" anchor="ctr"/>
          <a:lstStyle/>
          <a:p>
            <a:pPr algn="ctr" indent="0" marL="0">
              <a:buNone/>
            </a:pPr>
            <a:r>
              <a:rPr lang="en-US" sz="3600" b="1" dirty="0">
                <a:solidFill>
                  <a:srgbClr val="F7C22A"/>
                </a:solidFill>
              </a:rPr>
              <a:t>$500</a:t>
            </a:r>
            <a:endParaRPr lang="en-US" sz="3600" dirty="0"/>
          </a:p>
        </p:txBody>
      </p:sp>
      <p:sp>
        <p:nvSpPr>
          <p:cNvPr id="7" name="Text 4"/>
          <p:cNvSpPr/>
          <p:nvPr/>
        </p:nvSpPr>
        <p:spPr>
          <a:xfrm>
            <a:off x="137160" y="2468880"/>
            <a:ext cx="2926080" cy="1005840"/>
          </a:xfrm>
          <a:prstGeom prst="rect">
            <a:avLst/>
          </a:prstGeom>
          <a:noFill/>
          <a:ln/>
        </p:spPr>
        <p:txBody>
          <a:bodyPr wrap="square" lIns="0" tIns="0" rIns="0" bIns="0" rtlCol="0" anchor="t"/>
          <a:lstStyle/>
          <a:p>
            <a:pPr algn="ctr" indent="0" marL="0">
              <a:buNone/>
            </a:pPr>
            <a:r>
              <a:rPr lang="en-US" sz="1700" b="1" dirty="0">
                <a:solidFill>
                  <a:srgbClr val="FFFFFF"/>
                </a:solidFill>
              </a:rPr>
              <a:t>Respite Area Sponsor</a:t>
            </a:r>
            <a:endParaRPr lang="en-US" sz="1700" dirty="0"/>
          </a:p>
        </p:txBody>
      </p:sp>
      <p:sp>
        <p:nvSpPr>
          <p:cNvPr id="8" name="Text 5"/>
          <p:cNvSpPr/>
          <p:nvPr/>
        </p:nvSpPr>
        <p:spPr>
          <a:xfrm>
            <a:off x="137160" y="4389120"/>
            <a:ext cx="2926080" cy="548640"/>
          </a:xfrm>
          <a:prstGeom prst="rect">
            <a:avLst/>
          </a:prstGeom>
          <a:noFill/>
          <a:ln/>
        </p:spPr>
        <p:txBody>
          <a:bodyPr wrap="square" lIns="0" tIns="0" rIns="0" bIns="0" rtlCol="0" anchor="ctr"/>
          <a:lstStyle/>
          <a:p>
            <a:pPr algn="ctr" indent="0" marL="0">
              <a:buNone/>
            </a:pPr>
            <a:r>
              <a:rPr lang="en-US" sz="900" dirty="0">
                <a:solidFill>
                  <a:srgbClr val="888888"/>
                </a:solidFill>
              </a:rPr>
              <a:t>kattw@mtnvalor.org</a:t>
            </a:r>
            <a:endParaRPr lang="en-US" sz="900" dirty="0"/>
          </a:p>
          <a:p>
            <a:pPr algn="ctr" indent="0" marL="0">
              <a:buNone/>
            </a:pPr>
            <a:r>
              <a:rPr lang="en-US" sz="900" dirty="0">
                <a:solidFill>
                  <a:srgbClr val="888888"/>
                </a:solidFill>
              </a:rPr>
              <a:t>www.mtnvalor.org</a:t>
            </a:r>
            <a:endParaRPr lang="en-US" sz="900" dirty="0"/>
          </a:p>
        </p:txBody>
      </p:sp>
      <p:sp>
        <p:nvSpPr>
          <p:cNvPr id="9" name="Shape 6"/>
          <p:cNvSpPr/>
          <p:nvPr/>
        </p:nvSpPr>
        <p:spPr>
          <a:xfrm>
            <a:off x="3520440" y="164592"/>
            <a:ext cx="1645920" cy="384048"/>
          </a:xfrm>
          <a:prstGeom prst="rect">
            <a:avLst/>
          </a:prstGeom>
          <a:solidFill>
            <a:srgbClr val="CC3333"/>
          </a:solidFill>
          <a:ln w="12700">
            <a:solidFill>
              <a:srgbClr val="CC3333"/>
            </a:solidFill>
            <a:prstDash val="solid"/>
          </a:ln>
        </p:spPr>
      </p:sp>
      <p:sp>
        <p:nvSpPr>
          <p:cNvPr id="10" name="Text 7"/>
          <p:cNvSpPr/>
          <p:nvPr/>
        </p:nvSpPr>
        <p:spPr>
          <a:xfrm>
            <a:off x="3520440" y="164592"/>
            <a:ext cx="1645920" cy="384048"/>
          </a:xfrm>
          <a:prstGeom prst="rect">
            <a:avLst/>
          </a:prstGeom>
          <a:noFill/>
          <a:ln/>
        </p:spPr>
        <p:txBody>
          <a:bodyPr wrap="square" lIns="0" tIns="0" rIns="0" bIns="0" rtlCol="0" anchor="ctr"/>
          <a:lstStyle/>
          <a:p>
            <a:pPr algn="ctr" indent="0" marL="0">
              <a:buNone/>
            </a:pPr>
            <a:r>
              <a:rPr lang="en-US" sz="1100" b="1" dirty="0">
                <a:solidFill>
                  <a:srgbClr val="FFFFFF"/>
                </a:solidFill>
              </a:rPr>
              <a:t>SOLD — 2026</a:t>
            </a:r>
            <a:endParaRPr lang="en-US" sz="1100" dirty="0"/>
          </a:p>
        </p:txBody>
      </p:sp>
      <p:sp>
        <p:nvSpPr>
          <p:cNvPr id="11" name="Text 8"/>
          <p:cNvSpPr/>
          <p:nvPr/>
        </p:nvSpPr>
        <p:spPr>
          <a:xfrm>
            <a:off x="3520440" y="566928"/>
            <a:ext cx="5394960" cy="274320"/>
          </a:xfrm>
          <a:prstGeom prst="rect">
            <a:avLst/>
          </a:prstGeom>
          <a:noFill/>
          <a:ln/>
        </p:spPr>
        <p:txBody>
          <a:bodyPr wrap="square" lIns="0" tIns="0" rIns="0" bIns="0" rtlCol="0" anchor="ctr"/>
          <a:lstStyle/>
          <a:p>
            <a:pPr algn="l" indent="0" marL="0">
              <a:buNone/>
            </a:pPr>
            <a:r>
              <a:rPr lang="en-US" sz="1100" i="1" dirty="0">
                <a:solidFill>
                  <a:srgbClr val="CC3333"/>
                </a:solidFill>
              </a:rPr>
              <a:t>Sponsored by Carter Bank &amp; Trust</a:t>
            </a:r>
            <a:endParaRPr lang="en-US" sz="1100" dirty="0"/>
          </a:p>
        </p:txBody>
      </p:sp>
      <p:sp>
        <p:nvSpPr>
          <p:cNvPr id="12" name="Text 9"/>
          <p:cNvSpPr/>
          <p:nvPr/>
        </p:nvSpPr>
        <p:spPr>
          <a:xfrm>
            <a:off x="3520440" y="96012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WHAT YOUR INVESTMENT DOES</a:t>
            </a:r>
            <a:endParaRPr lang="en-US" sz="900" dirty="0"/>
          </a:p>
        </p:txBody>
      </p:sp>
      <p:sp>
        <p:nvSpPr>
          <p:cNvPr id="13" name="Text 10"/>
          <p:cNvSpPr/>
          <p:nvPr/>
        </p:nvSpPr>
        <p:spPr>
          <a:xfrm>
            <a:off x="3520440" y="1234440"/>
            <a:ext cx="5394960" cy="1005840"/>
          </a:xfrm>
          <a:prstGeom prst="rect">
            <a:avLst/>
          </a:prstGeom>
          <a:noFill/>
          <a:ln/>
        </p:spPr>
        <p:txBody>
          <a:bodyPr wrap="square" lIns="0" tIns="0" rIns="0" bIns="0" rtlCol="0" anchor="t"/>
          <a:lstStyle/>
          <a:p>
            <a:pPr algn="l" indent="0" marL="0">
              <a:buNone/>
            </a:pPr>
            <a:r>
              <a:rPr lang="en-US" sz="1300" dirty="0">
                <a:solidFill>
                  <a:srgbClr val="333333"/>
                </a:solidFill>
              </a:rPr>
              <a:t>Funds a designated low-stimulation retreat for veterans managing PTSD, TBI, or sensory sensitivities. A quiet space gives veterans permission to participate fully — knowing they can step back when they need to.</a:t>
            </a:r>
            <a:endParaRPr lang="en-US" sz="1300" dirty="0"/>
          </a:p>
        </p:txBody>
      </p:sp>
      <p:sp>
        <p:nvSpPr>
          <p:cNvPr id="14" name="Text 11"/>
          <p:cNvSpPr/>
          <p:nvPr/>
        </p:nvSpPr>
        <p:spPr>
          <a:xfrm>
            <a:off x="3520440" y="237744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PARTNER VISIBILITY INCLUDES</a:t>
            </a:r>
            <a:endParaRPr lang="en-US" sz="900" dirty="0"/>
          </a:p>
        </p:txBody>
      </p:sp>
      <p:sp>
        <p:nvSpPr>
          <p:cNvPr id="15" name="Text 12"/>
          <p:cNvSpPr/>
          <p:nvPr/>
        </p:nvSpPr>
        <p:spPr>
          <a:xfrm>
            <a:off x="3520440" y="2679192"/>
            <a:ext cx="5394960" cy="2560320"/>
          </a:xfrm>
          <a:prstGeom prst="rect">
            <a:avLst/>
          </a:prstGeom>
          <a:noFill/>
          <a:ln/>
        </p:spPr>
        <p:txBody>
          <a:bodyPr wrap="square" lIns="0" tIns="0" rIns="0" bIns="0" rtlCol="0" anchor="t"/>
          <a:lstStyle/>
          <a:p>
            <a:pPr algn="l" marL="342900" indent="-342900">
              <a:spcAft>
                <a:spcPts val="400"/>
              </a:spcAft>
              <a:buSzPct val="100000"/>
              <a:buChar char="•"/>
            </a:pPr>
            <a:r>
              <a:rPr lang="en-US" sz="1200" dirty="0">
                <a:solidFill>
                  <a:srgbClr val="555555"/>
                </a:solidFill>
              </a:rPr>
              <a:t>Recognition at the Respite Area entrance</a:t>
            </a:r>
            <a:endParaRPr lang="en-US" sz="1200" dirty="0"/>
          </a:p>
          <a:p>
            <a:pPr algn="l" marL="342900" indent="-342900">
              <a:spcAft>
                <a:spcPts val="400"/>
              </a:spcAft>
              <a:buSzPct val="100000"/>
              <a:buChar char="•"/>
            </a:pPr>
            <a:r>
              <a:rPr lang="en-US" sz="1200" dirty="0">
                <a:solidFill>
                  <a:srgbClr val="555555"/>
                </a:solidFill>
              </a:rPr>
              <a:t>Recognition in event programming</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A1A1A"/>
        </a:solidFill>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F7C22A"/>
          </a:solidFill>
          <a:ln w="12700">
            <a:solidFill>
              <a:srgbClr val="F7C22A"/>
            </a:solidFill>
            <a:prstDash val="solid"/>
          </a:ln>
        </p:spPr>
      </p:sp>
      <p:sp>
        <p:nvSpPr>
          <p:cNvPr id="3" name="Shape 1"/>
          <p:cNvSpPr/>
          <p:nvPr/>
        </p:nvSpPr>
        <p:spPr>
          <a:xfrm>
            <a:off x="0" y="109728"/>
            <a:ext cx="164592" cy="5033772"/>
          </a:xfrm>
          <a:prstGeom prst="rect">
            <a:avLst/>
          </a:prstGeom>
          <a:solidFill>
            <a:srgbClr val="F7C22A"/>
          </a:solidFill>
          <a:ln w="12700">
            <a:solidFill>
              <a:srgbClr val="F7C22A"/>
            </a:solidFill>
            <a:prstDash val="solid"/>
          </a:ln>
        </p:spPr>
      </p:sp>
      <p:sp>
        <p:nvSpPr>
          <p:cNvPr id="4" name="Text 2"/>
          <p:cNvSpPr/>
          <p:nvPr/>
        </p:nvSpPr>
        <p:spPr>
          <a:xfrm>
            <a:off x="457200" y="502920"/>
            <a:ext cx="8229600" cy="777240"/>
          </a:xfrm>
          <a:prstGeom prst="rect">
            <a:avLst/>
          </a:prstGeom>
          <a:noFill/>
          <a:ln/>
        </p:spPr>
        <p:txBody>
          <a:bodyPr wrap="square" lIns="0" tIns="0" rIns="0" bIns="0" rtlCol="0" anchor="ctr"/>
          <a:lstStyle/>
          <a:p>
            <a:pPr algn="l" indent="0" marL="0">
              <a:buNone/>
            </a:pPr>
            <a:r>
              <a:rPr lang="en-US" sz="4400" b="1" dirty="0">
                <a:solidFill>
                  <a:srgbClr val="FFFFFF"/>
                </a:solidFill>
                <a:latin typeface="Arial Black" pitchFamily="34" charset="0"/>
                <a:ea typeface="Arial Black" pitchFamily="34" charset="-122"/>
                <a:cs typeface="Arial Black" pitchFamily="34" charset="-120"/>
              </a:rPr>
              <a:t>Let's Talk.</a:t>
            </a:r>
            <a:endParaRPr lang="en-US" sz="4400" dirty="0"/>
          </a:p>
        </p:txBody>
      </p:sp>
      <p:sp>
        <p:nvSpPr>
          <p:cNvPr id="5" name="Text 3"/>
          <p:cNvSpPr/>
          <p:nvPr/>
        </p:nvSpPr>
        <p:spPr>
          <a:xfrm>
            <a:off x="457200" y="1417320"/>
            <a:ext cx="8229600" cy="822960"/>
          </a:xfrm>
          <a:prstGeom prst="rect">
            <a:avLst/>
          </a:prstGeom>
          <a:noFill/>
          <a:ln/>
        </p:spPr>
        <p:txBody>
          <a:bodyPr wrap="square" lIns="0" tIns="0" rIns="0" bIns="0" rtlCol="0" anchor="t"/>
          <a:lstStyle/>
          <a:p>
            <a:pPr algn="l" indent="0" marL="0">
              <a:buNone/>
            </a:pPr>
            <a:r>
              <a:rPr lang="en-US" sz="1500" dirty="0">
                <a:solidFill>
                  <a:srgbClr val="CCCCCC"/>
                </a:solidFill>
              </a:rPr>
              <a:t>Katt Whittenberger</a:t>
            </a:r>
            <a:endParaRPr lang="en-US" sz="1500" dirty="0"/>
          </a:p>
          <a:p>
            <a:pPr algn="l" indent="0" marL="0">
              <a:buNone/>
            </a:pPr>
            <a:r>
              <a:rPr lang="en-US" sz="1500" dirty="0">
                <a:solidFill>
                  <a:srgbClr val="CCCCCC"/>
                </a:solidFill>
              </a:rPr>
              <a:t>Founder &amp; Executive Director</a:t>
            </a:r>
            <a:endParaRPr lang="en-US" sz="1500" dirty="0"/>
          </a:p>
          <a:p>
            <a:pPr algn="l" indent="0" marL="0">
              <a:buNone/>
            </a:pPr>
            <a:r>
              <a:rPr lang="en-US" sz="1500" dirty="0">
                <a:solidFill>
                  <a:srgbClr val="CCCCCC"/>
                </a:solidFill>
              </a:rPr>
              <a:t>Mountain Valor Veteran Services</a:t>
            </a:r>
            <a:endParaRPr lang="en-US" sz="1500" dirty="0"/>
          </a:p>
        </p:txBody>
      </p:sp>
      <p:sp>
        <p:nvSpPr>
          <p:cNvPr id="6" name="Shape 4"/>
          <p:cNvSpPr/>
          <p:nvPr/>
        </p:nvSpPr>
        <p:spPr>
          <a:xfrm>
            <a:off x="457200" y="2331720"/>
            <a:ext cx="4114800" cy="36576"/>
          </a:xfrm>
          <a:prstGeom prst="rect">
            <a:avLst/>
          </a:prstGeom>
          <a:solidFill>
            <a:srgbClr val="F7C22A"/>
          </a:solidFill>
          <a:ln w="12700">
            <a:solidFill>
              <a:srgbClr val="F7C22A"/>
            </a:solidFill>
            <a:prstDash val="solid"/>
          </a:ln>
        </p:spPr>
      </p:sp>
      <p:sp>
        <p:nvSpPr>
          <p:cNvPr id="7" name="Text 5"/>
          <p:cNvSpPr/>
          <p:nvPr/>
        </p:nvSpPr>
        <p:spPr>
          <a:xfrm>
            <a:off x="457200" y="2514600"/>
            <a:ext cx="5486400" cy="347472"/>
          </a:xfrm>
          <a:prstGeom prst="rect">
            <a:avLst/>
          </a:prstGeom>
          <a:noFill/>
          <a:ln/>
        </p:spPr>
        <p:txBody>
          <a:bodyPr wrap="square" lIns="0" tIns="0" rIns="0" bIns="0" rtlCol="0" anchor="ctr"/>
          <a:lstStyle/>
          <a:p>
            <a:pPr algn="l" indent="0" marL="0">
              <a:buNone/>
            </a:pPr>
            <a:r>
              <a:rPr lang="en-US" sz="1300" b="1" dirty="0">
                <a:solidFill>
                  <a:srgbClr val="F7C22A"/>
                </a:solidFill>
              </a:rPr>
              <a:t>Email: </a:t>
            </a:r>
            <a:pPr algn="l" indent="0" marL="0">
              <a:buNone/>
            </a:pPr>
            <a:r>
              <a:rPr lang="en-US" sz="1300" dirty="0">
                <a:solidFill>
                  <a:srgbClr val="FFFFFF"/>
                </a:solidFill>
              </a:rPr>
              <a:t>kattw@mtnvalor.org</a:t>
            </a:r>
            <a:endParaRPr lang="en-US" sz="1300" dirty="0"/>
          </a:p>
        </p:txBody>
      </p:sp>
      <p:sp>
        <p:nvSpPr>
          <p:cNvPr id="8" name="Text 6"/>
          <p:cNvSpPr/>
          <p:nvPr/>
        </p:nvSpPr>
        <p:spPr>
          <a:xfrm>
            <a:off x="457200" y="2898648"/>
            <a:ext cx="5486400" cy="347472"/>
          </a:xfrm>
          <a:prstGeom prst="rect">
            <a:avLst/>
          </a:prstGeom>
          <a:noFill/>
          <a:ln/>
        </p:spPr>
        <p:txBody>
          <a:bodyPr wrap="square" lIns="0" tIns="0" rIns="0" bIns="0" rtlCol="0" anchor="ctr"/>
          <a:lstStyle/>
          <a:p>
            <a:pPr algn="l" indent="0" marL="0">
              <a:buNone/>
            </a:pPr>
            <a:r>
              <a:rPr lang="en-US" sz="1300" b="1" dirty="0">
                <a:solidFill>
                  <a:srgbClr val="F7C22A"/>
                </a:solidFill>
              </a:rPr>
              <a:t>Website: </a:t>
            </a:r>
            <a:pPr algn="l" indent="0" marL="0">
              <a:buNone/>
            </a:pPr>
            <a:r>
              <a:rPr lang="en-US" sz="1300" dirty="0">
                <a:solidFill>
                  <a:srgbClr val="FFFFFF"/>
                </a:solidFill>
              </a:rPr>
              <a:t>www.mtnvalor.org</a:t>
            </a:r>
            <a:endParaRPr lang="en-US" sz="1300" dirty="0"/>
          </a:p>
        </p:txBody>
      </p:sp>
      <p:sp>
        <p:nvSpPr>
          <p:cNvPr id="9" name="Text 7"/>
          <p:cNvSpPr/>
          <p:nvPr/>
        </p:nvSpPr>
        <p:spPr>
          <a:xfrm>
            <a:off x="457200" y="3282696"/>
            <a:ext cx="5486400" cy="347472"/>
          </a:xfrm>
          <a:prstGeom prst="rect">
            <a:avLst/>
          </a:prstGeom>
          <a:noFill/>
          <a:ln/>
        </p:spPr>
        <p:txBody>
          <a:bodyPr wrap="square" lIns="0" tIns="0" rIns="0" bIns="0" rtlCol="0" anchor="ctr"/>
          <a:lstStyle/>
          <a:p>
            <a:pPr algn="l" indent="0" marL="0">
              <a:buNone/>
            </a:pPr>
            <a:r>
              <a:rPr lang="en-US" sz="1300" b="1" dirty="0">
                <a:solidFill>
                  <a:srgbClr val="F7C22A"/>
                </a:solidFill>
              </a:rPr>
              <a:t>Social: </a:t>
            </a:r>
            <a:pPr algn="l" indent="0" marL="0">
              <a:buNone/>
            </a:pPr>
            <a:r>
              <a:rPr lang="en-US" sz="1300" dirty="0">
                <a:solidFill>
                  <a:srgbClr val="FFFFFF"/>
                </a:solidFill>
              </a:rPr>
              <a:t>@MountainValor</a:t>
            </a:r>
            <a:endParaRPr lang="en-US" sz="1300" dirty="0"/>
          </a:p>
        </p:txBody>
      </p:sp>
      <p:sp>
        <p:nvSpPr>
          <p:cNvPr id="10" name="Text 8"/>
          <p:cNvSpPr/>
          <p:nvPr/>
        </p:nvSpPr>
        <p:spPr>
          <a:xfrm>
            <a:off x="457200" y="3794760"/>
            <a:ext cx="8229600" cy="274320"/>
          </a:xfrm>
          <a:prstGeom prst="rect">
            <a:avLst/>
          </a:prstGeom>
          <a:noFill/>
          <a:ln/>
        </p:spPr>
        <p:txBody>
          <a:bodyPr wrap="square" lIns="0" tIns="0" rIns="0" bIns="0" rtlCol="0" anchor="ctr"/>
          <a:lstStyle/>
          <a:p>
            <a:pPr algn="l" indent="0" marL="0">
              <a:buNone/>
            </a:pPr>
            <a:r>
              <a:rPr lang="en-US" sz="1100" i="1" dirty="0">
                <a:solidFill>
                  <a:srgbClr val="888888"/>
                </a:solidFill>
              </a:rPr>
              <a:t>See our impact:</a:t>
            </a:r>
            <a:endParaRPr lang="en-US" sz="1100" dirty="0"/>
          </a:p>
        </p:txBody>
      </p:sp>
      <p:sp>
        <p:nvSpPr>
          <p:cNvPr id="11" name="Text 9"/>
          <p:cNvSpPr/>
          <p:nvPr/>
        </p:nvSpPr>
        <p:spPr>
          <a:xfrm>
            <a:off x="457200" y="4069080"/>
            <a:ext cx="8229600" cy="320040"/>
          </a:xfrm>
          <a:prstGeom prst="rect">
            <a:avLst/>
          </a:prstGeom>
          <a:noFill/>
          <a:ln/>
        </p:spPr>
        <p:txBody>
          <a:bodyPr wrap="square" lIns="0" tIns="0" rIns="0" bIns="0" rtlCol="0" anchor="ctr"/>
          <a:lstStyle/>
          <a:p>
            <a:pPr algn="l" indent="0" marL="0">
              <a:buNone/>
            </a:pPr>
            <a:r>
              <a:rPr lang="en-US" sz="1200" u="sng" dirty="0">
                <a:solidFill>
                  <a:srgbClr val="F7C22A"/>
                </a:solidFill>
                <a:hlinkClick r:id="rId1" invalidUrl="" action="" tgtFrame="" tooltip="" history="1" highlightClick="0" endSnd="0">
                  <a:extLst>
                    <a:ext uri="{A12FA001-AC4F-418D-AE19-62706E023703}">
                      <ahyp:hlinkClr xmlns:ahyp="http://schemas.microsoft.com/office/drawing/2018/hyperlinkcolor" val="tx"/>
                    </a:ext>
                  </a:extLst>
                </a:hlinkClick>
              </a:rPr>
              <a:t>2025 MVF Video</a:t>
            </a:r>
            <a:pPr algn="l" indent="0" marL="0">
              <a:buNone/>
            </a:pPr>
            <a:r>
              <a:rPr lang="en-US" sz="1200" dirty="0">
                <a:solidFill>
                  <a:srgbClr val="888888"/>
                </a:solidFill>
              </a:rPr>
              <a:t>   |   </a:t>
            </a:r>
            <a:pPr algn="l" indent="0" marL="0">
              <a:buNone/>
            </a:pPr>
            <a:r>
              <a:rPr lang="en-US" sz="1200" u="sng" dirty="0">
                <a:solidFill>
                  <a:srgbClr val="F7C22A"/>
                </a:solidFill>
                <a:hlinkClick r:id="rId2" invalidUrl="" action="" tgtFrame="" tooltip="" history="1" highlightClick="0" endSnd="0">
                  <a:extLst>
                    <a:ext uri="{A12FA001-AC4F-418D-AE19-62706E023703}">
                      <ahyp:hlinkClr xmlns:ahyp="http://schemas.microsoft.com/office/drawing/2018/hyperlinkcolor" val="tx"/>
                    </a:ext>
                  </a:extLst>
                </a:hlinkClick>
              </a:rPr>
              <a:t>2025 Organization Overview</a:t>
            </a:r>
            <a:endParaRPr lang="en-US" sz="1200" dirty="0"/>
          </a:p>
        </p:txBody>
      </p:sp>
      <p:sp>
        <p:nvSpPr>
          <p:cNvPr id="12" name="Text 10"/>
          <p:cNvSpPr/>
          <p:nvPr/>
        </p:nvSpPr>
        <p:spPr>
          <a:xfrm>
            <a:off x="457200" y="4709160"/>
            <a:ext cx="8229600" cy="274320"/>
          </a:xfrm>
          <a:prstGeom prst="rect">
            <a:avLst/>
          </a:prstGeom>
          <a:noFill/>
          <a:ln/>
        </p:spPr>
        <p:txBody>
          <a:bodyPr wrap="square" lIns="0" tIns="0" rIns="0" bIns="0" rtlCol="0" anchor="ctr"/>
          <a:lstStyle/>
          <a:p>
            <a:pPr algn="l" indent="0" marL="0">
              <a:buNone/>
            </a:pPr>
            <a:r>
              <a:rPr lang="en-US" sz="900" dirty="0">
                <a:solidFill>
                  <a:srgbClr val="555555"/>
                </a:solidFill>
              </a:rPr>
              <a:t>EIN: 99-3515004  |  501(c)(3) Veteran-Led Nonprofit  |  Floyd, Virginia</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Text 1"/>
          <p:cNvSpPr/>
          <p:nvPr/>
        </p:nvSpPr>
        <p:spPr>
          <a:xfrm>
            <a:off x="457200" y="182880"/>
            <a:ext cx="8229600" cy="548640"/>
          </a:xfrm>
          <a:prstGeom prst="rect">
            <a:avLst/>
          </a:prstGeom>
          <a:noFill/>
          <a:ln/>
        </p:spPr>
        <p:txBody>
          <a:bodyPr wrap="square" lIns="0" tIns="0" rIns="0" bIns="0" rtlCol="0" anchor="ctr"/>
          <a:lstStyle/>
          <a:p>
            <a:pPr algn="l" indent="0" marL="0">
              <a:buNone/>
            </a:pPr>
            <a:r>
              <a:rPr lang="en-US" sz="2800" b="1" dirty="0">
                <a:solidFill>
                  <a:srgbClr val="333333"/>
                </a:solidFill>
              </a:rPr>
              <a:t>Why Partner with Mountain Valor</a:t>
            </a:r>
            <a:endParaRPr lang="en-US" sz="2800" dirty="0"/>
          </a:p>
        </p:txBody>
      </p:sp>
      <p:sp>
        <p:nvSpPr>
          <p:cNvPr id="4" name="Text 2"/>
          <p:cNvSpPr/>
          <p:nvPr/>
        </p:nvSpPr>
        <p:spPr>
          <a:xfrm>
            <a:off x="457200" y="822960"/>
            <a:ext cx="8229600" cy="822960"/>
          </a:xfrm>
          <a:prstGeom prst="rect">
            <a:avLst/>
          </a:prstGeom>
          <a:noFill/>
          <a:ln/>
        </p:spPr>
        <p:txBody>
          <a:bodyPr wrap="square" lIns="0" tIns="0" rIns="0" bIns="0" rtlCol="0" anchor="t"/>
          <a:lstStyle/>
          <a:p>
            <a:pPr algn="l" indent="0" marL="0">
              <a:buNone/>
            </a:pPr>
            <a:r>
              <a:rPr lang="en-US" sz="1300" dirty="0">
                <a:solidFill>
                  <a:srgbClr val="444444"/>
                </a:solidFill>
              </a:rPr>
              <a:t>Mountain Valor connects rural veterans and their families to benefits, healthcare, and support services that are nearly impossible to access outside major population centers. We go to them — in libraries, senior centers, and mountain communities that traditional systems never reach.</a:t>
            </a:r>
            <a:endParaRPr lang="en-US" sz="1300" dirty="0"/>
          </a:p>
        </p:txBody>
      </p:sp>
      <p:sp>
        <p:nvSpPr>
          <p:cNvPr id="5" name="Shape 3"/>
          <p:cNvSpPr/>
          <p:nvPr/>
        </p:nvSpPr>
        <p:spPr>
          <a:xfrm>
            <a:off x="365760" y="1783080"/>
            <a:ext cx="3931920" cy="1234440"/>
          </a:xfrm>
          <a:prstGeom prst="rect">
            <a:avLst/>
          </a:prstGeom>
          <a:solidFill>
            <a:srgbClr val="F5F5F5"/>
          </a:solidFill>
          <a:ln w="12700">
            <a:solidFill>
              <a:srgbClr val="E0E0E0"/>
            </a:solidFill>
            <a:prstDash val="solid"/>
          </a:ln>
          <a:effectLst>
            <a:outerShdw sx="100000" sy="100000" kx="0" ky="0" algn="bl" rotWithShape="0" blurRad="50800" dist="25400" dir="8100000">
              <a:srgbClr val="000000">
                <a:alpha val="8000"/>
              </a:srgbClr>
            </a:outerShdw>
          </a:effectLst>
        </p:spPr>
      </p:sp>
      <p:pic>
        <p:nvPicPr>
          <p:cNvPr id="6" name="Image 0" descr="preencoded.png">    </p:cNvPr>
          <p:cNvPicPr>
            <a:picLocks noChangeAspect="1"/>
          </p:cNvPicPr>
          <p:nvPr/>
        </p:nvPicPr>
        <p:blipFill>
          <a:blip r:embed="rId1"/>
          <a:stretch>
            <a:fillRect/>
          </a:stretch>
        </p:blipFill>
        <p:spPr>
          <a:xfrm>
            <a:off x="530352" y="2130552"/>
            <a:ext cx="347472" cy="347472"/>
          </a:xfrm>
          <a:prstGeom prst="rect">
            <a:avLst/>
          </a:prstGeom>
        </p:spPr>
      </p:pic>
      <p:sp>
        <p:nvSpPr>
          <p:cNvPr id="7" name="Text 4"/>
          <p:cNvSpPr/>
          <p:nvPr/>
        </p:nvSpPr>
        <p:spPr>
          <a:xfrm>
            <a:off x="987552" y="1874520"/>
            <a:ext cx="3154680" cy="347472"/>
          </a:xfrm>
          <a:prstGeom prst="rect">
            <a:avLst/>
          </a:prstGeom>
          <a:noFill/>
          <a:ln/>
        </p:spPr>
        <p:txBody>
          <a:bodyPr wrap="square" lIns="0" tIns="0" rIns="0" bIns="0" rtlCol="0" anchor="ctr"/>
          <a:lstStyle/>
          <a:p>
            <a:pPr algn="l" indent="0" marL="0">
              <a:buNone/>
            </a:pPr>
            <a:r>
              <a:rPr lang="en-US" sz="1200" b="1" dirty="0">
                <a:solidFill>
                  <a:srgbClr val="333333"/>
                </a:solidFill>
              </a:rPr>
              <a:t>Hard-to-Reach Population</a:t>
            </a:r>
            <a:endParaRPr lang="en-US" sz="1200" dirty="0"/>
          </a:p>
        </p:txBody>
      </p:sp>
      <p:sp>
        <p:nvSpPr>
          <p:cNvPr id="8" name="Text 5"/>
          <p:cNvSpPr/>
          <p:nvPr/>
        </p:nvSpPr>
        <p:spPr>
          <a:xfrm>
            <a:off x="987552" y="2221992"/>
            <a:ext cx="3154680" cy="685800"/>
          </a:xfrm>
          <a:prstGeom prst="rect">
            <a:avLst/>
          </a:prstGeom>
          <a:noFill/>
          <a:ln/>
        </p:spPr>
        <p:txBody>
          <a:bodyPr wrap="square" lIns="0" tIns="0" rIns="0" bIns="0" rtlCol="0" anchor="t"/>
          <a:lstStyle/>
          <a:p>
            <a:pPr algn="l" indent="0" marL="0">
              <a:buNone/>
            </a:pPr>
            <a:r>
              <a:rPr lang="en-US" sz="1050" dirty="0">
                <a:solidFill>
                  <a:srgbClr val="555555"/>
                </a:solidFill>
              </a:rPr>
              <a:t>Rural veterans with low digital literacy — consistently missed by corporate and government programs.</a:t>
            </a:r>
            <a:endParaRPr lang="en-US" sz="1050" dirty="0"/>
          </a:p>
        </p:txBody>
      </p:sp>
      <p:sp>
        <p:nvSpPr>
          <p:cNvPr id="9" name="Shape 6"/>
          <p:cNvSpPr/>
          <p:nvPr/>
        </p:nvSpPr>
        <p:spPr>
          <a:xfrm>
            <a:off x="4617720" y="1783080"/>
            <a:ext cx="3931920" cy="1234440"/>
          </a:xfrm>
          <a:prstGeom prst="rect">
            <a:avLst/>
          </a:prstGeom>
          <a:solidFill>
            <a:srgbClr val="F5F5F5"/>
          </a:solidFill>
          <a:ln w="12700">
            <a:solidFill>
              <a:srgbClr val="E0E0E0"/>
            </a:solidFill>
            <a:prstDash val="solid"/>
          </a:ln>
          <a:effectLst>
            <a:outerShdw sx="100000" sy="100000" kx="0" ky="0" algn="bl" rotWithShape="0" blurRad="50800" dist="25400" dir="8100000">
              <a:srgbClr val="000000">
                <a:alpha val="8000"/>
              </a:srgbClr>
            </a:outerShdw>
          </a:effectLst>
        </p:spPr>
      </p:sp>
      <p:pic>
        <p:nvPicPr>
          <p:cNvPr id="10" name="Image 1" descr="preencoded.png">    </p:cNvPr>
          <p:cNvPicPr>
            <a:picLocks noChangeAspect="1"/>
          </p:cNvPicPr>
          <p:nvPr/>
        </p:nvPicPr>
        <p:blipFill>
          <a:blip r:embed="rId2"/>
          <a:stretch>
            <a:fillRect/>
          </a:stretch>
        </p:blipFill>
        <p:spPr>
          <a:xfrm>
            <a:off x="4782312" y="2130552"/>
            <a:ext cx="347472" cy="347472"/>
          </a:xfrm>
          <a:prstGeom prst="rect">
            <a:avLst/>
          </a:prstGeom>
        </p:spPr>
      </p:pic>
      <p:sp>
        <p:nvSpPr>
          <p:cNvPr id="11" name="Text 7"/>
          <p:cNvSpPr/>
          <p:nvPr/>
        </p:nvSpPr>
        <p:spPr>
          <a:xfrm>
            <a:off x="5239512" y="1874520"/>
            <a:ext cx="3154680" cy="347472"/>
          </a:xfrm>
          <a:prstGeom prst="rect">
            <a:avLst/>
          </a:prstGeom>
          <a:noFill/>
          <a:ln/>
        </p:spPr>
        <p:txBody>
          <a:bodyPr wrap="square" lIns="0" tIns="0" rIns="0" bIns="0" rtlCol="0" anchor="ctr"/>
          <a:lstStyle/>
          <a:p>
            <a:pPr algn="l" indent="0" marL="0">
              <a:buNone/>
            </a:pPr>
            <a:r>
              <a:rPr lang="en-US" sz="1200" b="1" dirty="0">
                <a:solidFill>
                  <a:srgbClr val="333333"/>
                </a:solidFill>
              </a:rPr>
              <a:t>Demonstrated Impact</a:t>
            </a:r>
            <a:endParaRPr lang="en-US" sz="1200" dirty="0"/>
          </a:p>
        </p:txBody>
      </p:sp>
      <p:sp>
        <p:nvSpPr>
          <p:cNvPr id="12" name="Text 8"/>
          <p:cNvSpPr/>
          <p:nvPr/>
        </p:nvSpPr>
        <p:spPr>
          <a:xfrm>
            <a:off x="5239512" y="2221992"/>
            <a:ext cx="3154680" cy="685800"/>
          </a:xfrm>
          <a:prstGeom prst="rect">
            <a:avLst/>
          </a:prstGeom>
          <a:noFill/>
          <a:ln/>
        </p:spPr>
        <p:txBody>
          <a:bodyPr wrap="square" lIns="0" tIns="0" rIns="0" bIns="0" rtlCol="0" anchor="t"/>
          <a:lstStyle/>
          <a:p>
            <a:pPr algn="l" indent="0" marL="0">
              <a:buNone/>
            </a:pPr>
            <a:r>
              <a:rPr lang="en-US" sz="1050" dirty="0">
                <a:solidFill>
                  <a:srgbClr val="555555"/>
                </a:solidFill>
              </a:rPr>
              <a:t>3,000+ reached and 1,200+ served face-to-face in just two years, entirely with volunteers.</a:t>
            </a:r>
            <a:endParaRPr lang="en-US" sz="1050" dirty="0"/>
          </a:p>
        </p:txBody>
      </p:sp>
      <p:sp>
        <p:nvSpPr>
          <p:cNvPr id="13" name="Shape 9"/>
          <p:cNvSpPr/>
          <p:nvPr/>
        </p:nvSpPr>
        <p:spPr>
          <a:xfrm>
            <a:off x="365760" y="3200400"/>
            <a:ext cx="3931920" cy="1234440"/>
          </a:xfrm>
          <a:prstGeom prst="rect">
            <a:avLst/>
          </a:prstGeom>
          <a:solidFill>
            <a:srgbClr val="F5F5F5"/>
          </a:solidFill>
          <a:ln w="12700">
            <a:solidFill>
              <a:srgbClr val="E0E0E0"/>
            </a:solidFill>
            <a:prstDash val="solid"/>
          </a:ln>
          <a:effectLst>
            <a:outerShdw sx="100000" sy="100000" kx="0" ky="0" algn="bl" rotWithShape="0" blurRad="50800" dist="25400" dir="8100000">
              <a:srgbClr val="000000">
                <a:alpha val="8000"/>
              </a:srgbClr>
            </a:outerShdw>
          </a:effectLst>
        </p:spPr>
      </p:sp>
      <p:pic>
        <p:nvPicPr>
          <p:cNvPr id="14" name="Image 2" descr="preencoded.png">    </p:cNvPr>
          <p:cNvPicPr>
            <a:picLocks noChangeAspect="1"/>
          </p:cNvPicPr>
          <p:nvPr/>
        </p:nvPicPr>
        <p:blipFill>
          <a:blip r:embed="rId3"/>
          <a:stretch>
            <a:fillRect/>
          </a:stretch>
        </p:blipFill>
        <p:spPr>
          <a:xfrm>
            <a:off x="530352" y="3547872"/>
            <a:ext cx="347472" cy="347472"/>
          </a:xfrm>
          <a:prstGeom prst="rect">
            <a:avLst/>
          </a:prstGeom>
        </p:spPr>
      </p:pic>
      <p:sp>
        <p:nvSpPr>
          <p:cNvPr id="15" name="Text 10"/>
          <p:cNvSpPr/>
          <p:nvPr/>
        </p:nvSpPr>
        <p:spPr>
          <a:xfrm>
            <a:off x="987552" y="3291840"/>
            <a:ext cx="3154680" cy="347472"/>
          </a:xfrm>
          <a:prstGeom prst="rect">
            <a:avLst/>
          </a:prstGeom>
          <a:noFill/>
          <a:ln/>
        </p:spPr>
        <p:txBody>
          <a:bodyPr wrap="square" lIns="0" tIns="0" rIns="0" bIns="0" rtlCol="0" anchor="ctr"/>
          <a:lstStyle/>
          <a:p>
            <a:pPr algn="l" indent="0" marL="0">
              <a:buNone/>
            </a:pPr>
            <a:r>
              <a:rPr lang="en-US" sz="1200" b="1" dirty="0">
                <a:solidFill>
                  <a:srgbClr val="333333"/>
                </a:solidFill>
              </a:rPr>
              <a:t>Visibility That Means Something</a:t>
            </a:r>
            <a:endParaRPr lang="en-US" sz="1200" dirty="0"/>
          </a:p>
        </p:txBody>
      </p:sp>
      <p:sp>
        <p:nvSpPr>
          <p:cNvPr id="16" name="Text 11"/>
          <p:cNvSpPr/>
          <p:nvPr/>
        </p:nvSpPr>
        <p:spPr>
          <a:xfrm>
            <a:off x="987552" y="3639312"/>
            <a:ext cx="3154680" cy="685800"/>
          </a:xfrm>
          <a:prstGeom prst="rect">
            <a:avLst/>
          </a:prstGeom>
          <a:noFill/>
          <a:ln/>
        </p:spPr>
        <p:txBody>
          <a:bodyPr wrap="square" lIns="0" tIns="0" rIns="0" bIns="0" rtlCol="0" anchor="t"/>
          <a:lstStyle/>
          <a:p>
            <a:pPr algn="l" indent="0" marL="0">
              <a:buNone/>
            </a:pPr>
            <a:r>
              <a:rPr lang="en-US" sz="1050" dirty="0">
                <a:solidFill>
                  <a:srgbClr val="555555"/>
                </a:solidFill>
              </a:rPr>
              <a:t>Your name is tied to real outcomes — not just a logo on a banner.</a:t>
            </a:r>
            <a:endParaRPr lang="en-US" sz="1050" dirty="0"/>
          </a:p>
        </p:txBody>
      </p:sp>
      <p:sp>
        <p:nvSpPr>
          <p:cNvPr id="17" name="Shape 12"/>
          <p:cNvSpPr/>
          <p:nvPr/>
        </p:nvSpPr>
        <p:spPr>
          <a:xfrm>
            <a:off x="4617720" y="3200400"/>
            <a:ext cx="3931920" cy="1234440"/>
          </a:xfrm>
          <a:prstGeom prst="rect">
            <a:avLst/>
          </a:prstGeom>
          <a:solidFill>
            <a:srgbClr val="F5F5F5"/>
          </a:solidFill>
          <a:ln w="12700">
            <a:solidFill>
              <a:srgbClr val="E0E0E0"/>
            </a:solidFill>
            <a:prstDash val="solid"/>
          </a:ln>
          <a:effectLst>
            <a:outerShdw sx="100000" sy="100000" kx="0" ky="0" algn="bl" rotWithShape="0" blurRad="50800" dist="25400" dir="8100000">
              <a:srgbClr val="000000">
                <a:alpha val="8000"/>
              </a:srgbClr>
            </a:outerShdw>
          </a:effectLst>
        </p:spPr>
      </p:sp>
      <p:pic>
        <p:nvPicPr>
          <p:cNvPr id="18" name="Image 3" descr="preencoded.png">    </p:cNvPr>
          <p:cNvPicPr>
            <a:picLocks noChangeAspect="1"/>
          </p:cNvPicPr>
          <p:nvPr/>
        </p:nvPicPr>
        <p:blipFill>
          <a:blip r:embed="rId4"/>
          <a:stretch>
            <a:fillRect/>
          </a:stretch>
        </p:blipFill>
        <p:spPr>
          <a:xfrm>
            <a:off x="4782312" y="3547872"/>
            <a:ext cx="347472" cy="347472"/>
          </a:xfrm>
          <a:prstGeom prst="rect">
            <a:avLst/>
          </a:prstGeom>
        </p:spPr>
      </p:pic>
      <p:sp>
        <p:nvSpPr>
          <p:cNvPr id="19" name="Text 13"/>
          <p:cNvSpPr/>
          <p:nvPr/>
        </p:nvSpPr>
        <p:spPr>
          <a:xfrm>
            <a:off x="5239512" y="3291840"/>
            <a:ext cx="3154680" cy="347472"/>
          </a:xfrm>
          <a:prstGeom prst="rect">
            <a:avLst/>
          </a:prstGeom>
          <a:noFill/>
          <a:ln/>
        </p:spPr>
        <p:txBody>
          <a:bodyPr wrap="square" lIns="0" tIns="0" rIns="0" bIns="0" rtlCol="0" anchor="ctr"/>
          <a:lstStyle/>
          <a:p>
            <a:pPr algn="l" indent="0" marL="0">
              <a:buNone/>
            </a:pPr>
            <a:r>
              <a:rPr lang="en-US" sz="1200" b="1" dirty="0">
                <a:solidFill>
                  <a:srgbClr val="333333"/>
                </a:solidFill>
              </a:rPr>
              <a:t>Veteran-Led</a:t>
            </a:r>
            <a:endParaRPr lang="en-US" sz="1200" dirty="0"/>
          </a:p>
        </p:txBody>
      </p:sp>
      <p:sp>
        <p:nvSpPr>
          <p:cNvPr id="20" name="Text 14"/>
          <p:cNvSpPr/>
          <p:nvPr/>
        </p:nvSpPr>
        <p:spPr>
          <a:xfrm>
            <a:off x="5239512" y="3639312"/>
            <a:ext cx="3154680" cy="685800"/>
          </a:xfrm>
          <a:prstGeom prst="rect">
            <a:avLst/>
          </a:prstGeom>
          <a:noFill/>
          <a:ln/>
        </p:spPr>
        <p:txBody>
          <a:bodyPr wrap="square" lIns="0" tIns="0" rIns="0" bIns="0" rtlCol="0" anchor="t"/>
          <a:lstStyle/>
          <a:p>
            <a:pPr algn="l" indent="0" marL="0">
              <a:buNone/>
            </a:pPr>
            <a:r>
              <a:rPr lang="en-US" sz="1050" dirty="0">
                <a:solidFill>
                  <a:srgbClr val="555555"/>
                </a:solidFill>
              </a:rPr>
              <a:t>Founded and run by a 21-year Navy veteran. Lived experience drives every decision.</a:t>
            </a:r>
            <a:endParaRPr lang="en-US" sz="1050" dirty="0"/>
          </a:p>
        </p:txBody>
      </p:sp>
      <p:sp>
        <p:nvSpPr>
          <p:cNvPr id="21" name="Shape 15"/>
          <p:cNvSpPr/>
          <p:nvPr/>
        </p:nvSpPr>
        <p:spPr>
          <a:xfrm>
            <a:off x="365760" y="4617720"/>
            <a:ext cx="8412480" cy="347472"/>
          </a:xfrm>
          <a:prstGeom prst="rect">
            <a:avLst/>
          </a:prstGeom>
          <a:solidFill>
            <a:srgbClr val="FEF9E7"/>
          </a:solidFill>
          <a:ln w="12700">
            <a:solidFill>
              <a:srgbClr val="F7C22A"/>
            </a:solidFill>
            <a:prstDash val="solid"/>
          </a:ln>
        </p:spPr>
      </p:sp>
      <p:sp>
        <p:nvSpPr>
          <p:cNvPr id="22" name="Text 16"/>
          <p:cNvSpPr/>
          <p:nvPr/>
        </p:nvSpPr>
        <p:spPr>
          <a:xfrm>
            <a:off x="502920" y="4617720"/>
            <a:ext cx="8229600" cy="347472"/>
          </a:xfrm>
          <a:prstGeom prst="rect">
            <a:avLst/>
          </a:prstGeom>
          <a:noFill/>
          <a:ln/>
        </p:spPr>
        <p:txBody>
          <a:bodyPr wrap="square" lIns="0" tIns="0" rIns="0" bIns="0" rtlCol="0" anchor="ctr"/>
          <a:lstStyle/>
          <a:p>
            <a:pPr algn="l" indent="0" marL="0">
              <a:buNone/>
            </a:pPr>
            <a:r>
              <a:rPr lang="en-US" sz="1000" i="1" dirty="0">
                <a:solidFill>
                  <a:srgbClr val="8B6914"/>
                </a:solidFill>
              </a:rPr>
              <a:t>All sponsors are welcome to set up a table at Mountain Valor Fest for additional on-site visibility and direct engagement with attendees.</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333333"/>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Text 1"/>
          <p:cNvSpPr/>
          <p:nvPr/>
        </p:nvSpPr>
        <p:spPr>
          <a:xfrm>
            <a:off x="457200" y="182880"/>
            <a:ext cx="8229600" cy="594360"/>
          </a:xfrm>
          <a:prstGeom prst="rect">
            <a:avLst/>
          </a:prstGeom>
          <a:noFill/>
          <a:ln/>
        </p:spPr>
        <p:txBody>
          <a:bodyPr wrap="square" lIns="0" tIns="0" rIns="0" bIns="0" rtlCol="0" anchor="ctr"/>
          <a:lstStyle/>
          <a:p>
            <a:pPr algn="l" indent="0" marL="0">
              <a:buNone/>
            </a:pPr>
            <a:r>
              <a:rPr lang="en-US" sz="3000" b="1" dirty="0">
                <a:solidFill>
                  <a:srgbClr val="FFFFFF"/>
                </a:solidFill>
              </a:rPr>
              <a:t>Mountain Valor Fest 2026</a:t>
            </a:r>
            <a:endParaRPr lang="en-US" sz="3000" dirty="0"/>
          </a:p>
        </p:txBody>
      </p:sp>
      <p:sp>
        <p:nvSpPr>
          <p:cNvPr id="4" name="Shape 2"/>
          <p:cNvSpPr/>
          <p:nvPr/>
        </p:nvSpPr>
        <p:spPr>
          <a:xfrm>
            <a:off x="457200" y="960120"/>
            <a:ext cx="54864" cy="502920"/>
          </a:xfrm>
          <a:prstGeom prst="rect">
            <a:avLst/>
          </a:prstGeom>
          <a:solidFill>
            <a:srgbClr val="F7C22A"/>
          </a:solidFill>
          <a:ln w="12700">
            <a:solidFill>
              <a:srgbClr val="F7C22A"/>
            </a:solidFill>
            <a:prstDash val="solid"/>
          </a:ln>
        </p:spPr>
      </p:sp>
      <p:sp>
        <p:nvSpPr>
          <p:cNvPr id="5" name="Text 3"/>
          <p:cNvSpPr/>
          <p:nvPr/>
        </p:nvSpPr>
        <p:spPr>
          <a:xfrm>
            <a:off x="685800" y="960120"/>
            <a:ext cx="1828800" cy="256032"/>
          </a:xfrm>
          <a:prstGeom prst="rect">
            <a:avLst/>
          </a:prstGeom>
          <a:noFill/>
          <a:ln/>
        </p:spPr>
        <p:txBody>
          <a:bodyPr wrap="square" lIns="0" tIns="0" rIns="0" bIns="0" rtlCol="0" anchor="ctr"/>
          <a:lstStyle/>
          <a:p>
            <a:pPr algn="l" indent="0" marL="0">
              <a:buNone/>
            </a:pPr>
            <a:r>
              <a:rPr lang="en-US" sz="900" b="1" spc="150" kern="0" dirty="0">
                <a:solidFill>
                  <a:srgbClr val="F7C22A"/>
                </a:solidFill>
              </a:rPr>
              <a:t>DATE</a:t>
            </a:r>
            <a:endParaRPr lang="en-US" sz="900" dirty="0"/>
          </a:p>
        </p:txBody>
      </p:sp>
      <p:sp>
        <p:nvSpPr>
          <p:cNvPr id="6" name="Text 4"/>
          <p:cNvSpPr/>
          <p:nvPr/>
        </p:nvSpPr>
        <p:spPr>
          <a:xfrm>
            <a:off x="685800" y="1207008"/>
            <a:ext cx="7772400" cy="274320"/>
          </a:xfrm>
          <a:prstGeom prst="rect">
            <a:avLst/>
          </a:prstGeom>
          <a:noFill/>
          <a:ln/>
        </p:spPr>
        <p:txBody>
          <a:bodyPr wrap="square" lIns="0" tIns="0" rIns="0" bIns="0" rtlCol="0" anchor="ctr"/>
          <a:lstStyle/>
          <a:p>
            <a:pPr algn="l" indent="0" marL="0">
              <a:buNone/>
            </a:pPr>
            <a:r>
              <a:rPr lang="en-US" sz="1400" dirty="0">
                <a:solidFill>
                  <a:srgbClr val="FFFFFF"/>
                </a:solidFill>
              </a:rPr>
              <a:t>September 12, 2026</a:t>
            </a:r>
            <a:endParaRPr lang="en-US" sz="1400" dirty="0"/>
          </a:p>
        </p:txBody>
      </p:sp>
      <p:sp>
        <p:nvSpPr>
          <p:cNvPr id="7" name="Shape 5"/>
          <p:cNvSpPr/>
          <p:nvPr/>
        </p:nvSpPr>
        <p:spPr>
          <a:xfrm>
            <a:off x="457200" y="1764792"/>
            <a:ext cx="54864" cy="502920"/>
          </a:xfrm>
          <a:prstGeom prst="rect">
            <a:avLst/>
          </a:prstGeom>
          <a:solidFill>
            <a:srgbClr val="F7C22A"/>
          </a:solidFill>
          <a:ln w="12700">
            <a:solidFill>
              <a:srgbClr val="F7C22A"/>
            </a:solidFill>
            <a:prstDash val="solid"/>
          </a:ln>
        </p:spPr>
      </p:sp>
      <p:sp>
        <p:nvSpPr>
          <p:cNvPr id="8" name="Text 6"/>
          <p:cNvSpPr/>
          <p:nvPr/>
        </p:nvSpPr>
        <p:spPr>
          <a:xfrm>
            <a:off x="685800" y="1764792"/>
            <a:ext cx="1828800" cy="256032"/>
          </a:xfrm>
          <a:prstGeom prst="rect">
            <a:avLst/>
          </a:prstGeom>
          <a:noFill/>
          <a:ln/>
        </p:spPr>
        <p:txBody>
          <a:bodyPr wrap="square" lIns="0" tIns="0" rIns="0" bIns="0" rtlCol="0" anchor="ctr"/>
          <a:lstStyle/>
          <a:p>
            <a:pPr algn="l" indent="0" marL="0">
              <a:buNone/>
            </a:pPr>
            <a:r>
              <a:rPr lang="en-US" sz="900" b="1" spc="150" kern="0" dirty="0">
                <a:solidFill>
                  <a:srgbClr val="F7C22A"/>
                </a:solidFill>
              </a:rPr>
              <a:t>LOCATION</a:t>
            </a:r>
            <a:endParaRPr lang="en-US" sz="900" dirty="0"/>
          </a:p>
        </p:txBody>
      </p:sp>
      <p:sp>
        <p:nvSpPr>
          <p:cNvPr id="9" name="Text 7"/>
          <p:cNvSpPr/>
          <p:nvPr/>
        </p:nvSpPr>
        <p:spPr>
          <a:xfrm>
            <a:off x="685800" y="2011680"/>
            <a:ext cx="7772400" cy="274320"/>
          </a:xfrm>
          <a:prstGeom prst="rect">
            <a:avLst/>
          </a:prstGeom>
          <a:noFill/>
          <a:ln/>
        </p:spPr>
        <p:txBody>
          <a:bodyPr wrap="square" lIns="0" tIns="0" rIns="0" bIns="0" rtlCol="0" anchor="ctr"/>
          <a:lstStyle/>
          <a:p>
            <a:pPr algn="l" indent="0" marL="0">
              <a:buNone/>
            </a:pPr>
            <a:r>
              <a:rPr lang="en-US" sz="1400" dirty="0">
                <a:solidFill>
                  <a:srgbClr val="FFFFFF"/>
                </a:solidFill>
              </a:rPr>
              <a:t>Crooked Mountain Campground — Floyd, Virginia</a:t>
            </a:r>
            <a:endParaRPr lang="en-US" sz="1400" dirty="0"/>
          </a:p>
        </p:txBody>
      </p:sp>
      <p:sp>
        <p:nvSpPr>
          <p:cNvPr id="10" name="Shape 8"/>
          <p:cNvSpPr/>
          <p:nvPr/>
        </p:nvSpPr>
        <p:spPr>
          <a:xfrm>
            <a:off x="457200" y="2569464"/>
            <a:ext cx="54864" cy="502920"/>
          </a:xfrm>
          <a:prstGeom prst="rect">
            <a:avLst/>
          </a:prstGeom>
          <a:solidFill>
            <a:srgbClr val="F7C22A"/>
          </a:solidFill>
          <a:ln w="12700">
            <a:solidFill>
              <a:srgbClr val="F7C22A"/>
            </a:solidFill>
            <a:prstDash val="solid"/>
          </a:ln>
        </p:spPr>
      </p:sp>
      <p:sp>
        <p:nvSpPr>
          <p:cNvPr id="11" name="Text 9"/>
          <p:cNvSpPr/>
          <p:nvPr/>
        </p:nvSpPr>
        <p:spPr>
          <a:xfrm>
            <a:off x="685800" y="2569464"/>
            <a:ext cx="1828800" cy="256032"/>
          </a:xfrm>
          <a:prstGeom prst="rect">
            <a:avLst/>
          </a:prstGeom>
          <a:noFill/>
          <a:ln/>
        </p:spPr>
        <p:txBody>
          <a:bodyPr wrap="square" lIns="0" tIns="0" rIns="0" bIns="0" rtlCol="0" anchor="ctr"/>
          <a:lstStyle/>
          <a:p>
            <a:pPr algn="l" indent="0" marL="0">
              <a:buNone/>
            </a:pPr>
            <a:r>
              <a:rPr lang="en-US" sz="900" b="1" spc="150" kern="0" dirty="0">
                <a:solidFill>
                  <a:srgbClr val="F7C22A"/>
                </a:solidFill>
              </a:rPr>
              <a:t>AUDIENCE</a:t>
            </a:r>
            <a:endParaRPr lang="en-US" sz="900" dirty="0"/>
          </a:p>
        </p:txBody>
      </p:sp>
      <p:sp>
        <p:nvSpPr>
          <p:cNvPr id="12" name="Text 10"/>
          <p:cNvSpPr/>
          <p:nvPr/>
        </p:nvSpPr>
        <p:spPr>
          <a:xfrm>
            <a:off x="685800" y="2816352"/>
            <a:ext cx="7772400" cy="274320"/>
          </a:xfrm>
          <a:prstGeom prst="rect">
            <a:avLst/>
          </a:prstGeom>
          <a:noFill/>
          <a:ln/>
        </p:spPr>
        <p:txBody>
          <a:bodyPr wrap="square" lIns="0" tIns="0" rIns="0" bIns="0" rtlCol="0" anchor="ctr"/>
          <a:lstStyle/>
          <a:p>
            <a:pPr algn="l" indent="0" marL="0">
              <a:buNone/>
            </a:pPr>
            <a:r>
              <a:rPr lang="en-US" sz="1400" dirty="0">
                <a:solidFill>
                  <a:srgbClr val="FFFFFF"/>
                </a:solidFill>
              </a:rPr>
              <a:t>1,500 attendees — veterans, families, and community supporters</a:t>
            </a:r>
            <a:endParaRPr lang="en-US" sz="1400" dirty="0"/>
          </a:p>
        </p:txBody>
      </p:sp>
      <p:sp>
        <p:nvSpPr>
          <p:cNvPr id="13" name="Shape 11"/>
          <p:cNvSpPr/>
          <p:nvPr/>
        </p:nvSpPr>
        <p:spPr>
          <a:xfrm>
            <a:off x="457200" y="3374136"/>
            <a:ext cx="54864" cy="502920"/>
          </a:xfrm>
          <a:prstGeom prst="rect">
            <a:avLst/>
          </a:prstGeom>
          <a:solidFill>
            <a:srgbClr val="F7C22A"/>
          </a:solidFill>
          <a:ln w="12700">
            <a:solidFill>
              <a:srgbClr val="F7C22A"/>
            </a:solidFill>
            <a:prstDash val="solid"/>
          </a:ln>
        </p:spPr>
      </p:sp>
      <p:sp>
        <p:nvSpPr>
          <p:cNvPr id="14" name="Text 12"/>
          <p:cNvSpPr/>
          <p:nvPr/>
        </p:nvSpPr>
        <p:spPr>
          <a:xfrm>
            <a:off x="685800" y="3374136"/>
            <a:ext cx="1828800" cy="256032"/>
          </a:xfrm>
          <a:prstGeom prst="rect">
            <a:avLst/>
          </a:prstGeom>
          <a:noFill/>
          <a:ln/>
        </p:spPr>
        <p:txBody>
          <a:bodyPr wrap="square" lIns="0" tIns="0" rIns="0" bIns="0" rtlCol="0" anchor="ctr"/>
          <a:lstStyle/>
          <a:p>
            <a:pPr algn="l" indent="0" marL="0">
              <a:buNone/>
            </a:pPr>
            <a:r>
              <a:rPr lang="en-US" sz="900" b="1" spc="150" kern="0" dirty="0">
                <a:solidFill>
                  <a:srgbClr val="F7C22A"/>
                </a:solidFill>
              </a:rPr>
              <a:t>ADMISSION</a:t>
            </a:r>
            <a:endParaRPr lang="en-US" sz="900" dirty="0"/>
          </a:p>
        </p:txBody>
      </p:sp>
      <p:sp>
        <p:nvSpPr>
          <p:cNvPr id="15" name="Text 13"/>
          <p:cNvSpPr/>
          <p:nvPr/>
        </p:nvSpPr>
        <p:spPr>
          <a:xfrm>
            <a:off x="685800" y="3621024"/>
            <a:ext cx="7772400" cy="274320"/>
          </a:xfrm>
          <a:prstGeom prst="rect">
            <a:avLst/>
          </a:prstGeom>
          <a:noFill/>
          <a:ln/>
        </p:spPr>
        <p:txBody>
          <a:bodyPr wrap="square" lIns="0" tIns="0" rIns="0" bIns="0" rtlCol="0" anchor="ctr"/>
          <a:lstStyle/>
          <a:p>
            <a:pPr algn="l" indent="0" marL="0">
              <a:buNone/>
            </a:pPr>
            <a:r>
              <a:rPr lang="en-US" sz="1400" dirty="0">
                <a:solidFill>
                  <a:srgbClr val="FFFFFF"/>
                </a:solidFill>
              </a:rPr>
              <a:t>Free — no barriers to participation</a:t>
            </a:r>
            <a:endParaRPr lang="en-US" sz="1400" dirty="0"/>
          </a:p>
        </p:txBody>
      </p:sp>
      <p:sp>
        <p:nvSpPr>
          <p:cNvPr id="16" name="Text 14"/>
          <p:cNvSpPr/>
          <p:nvPr/>
        </p:nvSpPr>
        <p:spPr>
          <a:xfrm>
            <a:off x="457200" y="4160520"/>
            <a:ext cx="8229600" cy="731520"/>
          </a:xfrm>
          <a:prstGeom prst="rect">
            <a:avLst/>
          </a:prstGeom>
          <a:noFill/>
          <a:ln/>
        </p:spPr>
        <p:txBody>
          <a:bodyPr wrap="square" lIns="0" tIns="0" rIns="0" bIns="0" rtlCol="0" anchor="t"/>
          <a:lstStyle/>
          <a:p>
            <a:pPr algn="l" indent="0" marL="0">
              <a:buNone/>
            </a:pPr>
            <a:r>
              <a:rPr lang="en-US" sz="1200" i="1" dirty="0">
                <a:solidFill>
                  <a:srgbClr val="BBBBBB"/>
                </a:solidFill>
              </a:rPr>
              <a:t>Virginia's only large-scale free rural veteran outreach event — bringing together federal, state, and local resources to deliver critical information, enrollment assistance, and community connection in one place.</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Text 1"/>
          <p:cNvSpPr/>
          <p:nvPr/>
        </p:nvSpPr>
        <p:spPr>
          <a:xfrm>
            <a:off x="457200" y="137160"/>
            <a:ext cx="8229600" cy="502920"/>
          </a:xfrm>
          <a:prstGeom prst="rect">
            <a:avLst/>
          </a:prstGeom>
          <a:noFill/>
          <a:ln/>
        </p:spPr>
        <p:txBody>
          <a:bodyPr wrap="square" lIns="0" tIns="0" rIns="0" bIns="0" rtlCol="0" anchor="ctr"/>
          <a:lstStyle/>
          <a:p>
            <a:pPr algn="l" indent="0" marL="0">
              <a:buNone/>
            </a:pPr>
            <a:r>
              <a:rPr lang="en-US" sz="2800" b="1" dirty="0">
                <a:solidFill>
                  <a:srgbClr val="333333"/>
                </a:solidFill>
              </a:rPr>
              <a:t>2026 Partnership Tiers</a:t>
            </a:r>
            <a:endParaRPr lang="en-US" sz="2800" dirty="0"/>
          </a:p>
        </p:txBody>
      </p:sp>
      <p:sp>
        <p:nvSpPr>
          <p:cNvPr id="4" name="Shape 2"/>
          <p:cNvSpPr/>
          <p:nvPr/>
        </p:nvSpPr>
        <p:spPr>
          <a:xfrm>
            <a:off x="365760" y="822960"/>
            <a:ext cx="4160520" cy="566928"/>
          </a:xfrm>
          <a:prstGeom prst="rect">
            <a:avLst/>
          </a:prstGeom>
          <a:solidFill>
            <a:srgbClr val="F5F5F5"/>
          </a:solidFill>
          <a:ln w="12700">
            <a:solidFill>
              <a:srgbClr val="E0E0E0"/>
            </a:solidFill>
            <a:prstDash val="solid"/>
          </a:ln>
        </p:spPr>
      </p:sp>
      <p:sp>
        <p:nvSpPr>
          <p:cNvPr id="5" name="Shape 3"/>
          <p:cNvSpPr/>
          <p:nvPr/>
        </p:nvSpPr>
        <p:spPr>
          <a:xfrm>
            <a:off x="475488" y="932688"/>
            <a:ext cx="804672" cy="347472"/>
          </a:xfrm>
          <a:prstGeom prst="rect">
            <a:avLst/>
          </a:prstGeom>
          <a:solidFill>
            <a:srgbClr val="333333"/>
          </a:solidFill>
          <a:ln w="12700">
            <a:solidFill>
              <a:srgbClr val="333333"/>
            </a:solidFill>
            <a:prstDash val="solid"/>
          </a:ln>
        </p:spPr>
      </p:sp>
      <p:sp>
        <p:nvSpPr>
          <p:cNvPr id="6" name="Text 4"/>
          <p:cNvSpPr/>
          <p:nvPr/>
        </p:nvSpPr>
        <p:spPr>
          <a:xfrm>
            <a:off x="475488" y="932688"/>
            <a:ext cx="804672" cy="347472"/>
          </a:xfrm>
          <a:prstGeom prst="rect">
            <a:avLst/>
          </a:prstGeom>
          <a:noFill/>
          <a:ln/>
        </p:spPr>
        <p:txBody>
          <a:bodyPr wrap="square" lIns="0" tIns="0" rIns="0" bIns="0" rtlCol="0" anchor="ctr"/>
          <a:lstStyle/>
          <a:p>
            <a:pPr algn="ctr" indent="0" marL="0">
              <a:buNone/>
            </a:pPr>
            <a:r>
              <a:rPr lang="en-US" sz="1000" b="1" dirty="0">
                <a:solidFill>
                  <a:srgbClr val="FFFFFF"/>
                </a:solidFill>
              </a:rPr>
              <a:t>$25,000</a:t>
            </a:r>
            <a:endParaRPr lang="en-US" sz="1000" dirty="0"/>
          </a:p>
        </p:txBody>
      </p:sp>
      <p:sp>
        <p:nvSpPr>
          <p:cNvPr id="7" name="Text 5"/>
          <p:cNvSpPr/>
          <p:nvPr/>
        </p:nvSpPr>
        <p:spPr>
          <a:xfrm>
            <a:off x="1371600" y="859536"/>
            <a:ext cx="2377440" cy="274320"/>
          </a:xfrm>
          <a:prstGeom prst="rect">
            <a:avLst/>
          </a:prstGeom>
          <a:noFill/>
          <a:ln/>
        </p:spPr>
        <p:txBody>
          <a:bodyPr wrap="square" lIns="0" tIns="0" rIns="0" bIns="0" rtlCol="0" anchor="ctr"/>
          <a:lstStyle/>
          <a:p>
            <a:pPr algn="l" indent="0" marL="0">
              <a:buNone/>
            </a:pPr>
            <a:r>
              <a:rPr lang="en-US" sz="1100" b="1" dirty="0">
                <a:solidFill>
                  <a:srgbClr val="333333"/>
                </a:solidFill>
              </a:rPr>
              <a:t>Presenting Org Partner</a:t>
            </a:r>
            <a:endParaRPr lang="en-US" sz="1100" dirty="0"/>
          </a:p>
        </p:txBody>
      </p:sp>
      <p:sp>
        <p:nvSpPr>
          <p:cNvPr id="8" name="Shape 6"/>
          <p:cNvSpPr/>
          <p:nvPr/>
        </p:nvSpPr>
        <p:spPr>
          <a:xfrm>
            <a:off x="365760" y="1499616"/>
            <a:ext cx="4160520" cy="566928"/>
          </a:xfrm>
          <a:prstGeom prst="rect">
            <a:avLst/>
          </a:prstGeom>
          <a:solidFill>
            <a:srgbClr val="F5F5F5"/>
          </a:solidFill>
          <a:ln w="12700">
            <a:solidFill>
              <a:srgbClr val="E0E0E0"/>
            </a:solidFill>
            <a:prstDash val="solid"/>
          </a:ln>
        </p:spPr>
      </p:sp>
      <p:sp>
        <p:nvSpPr>
          <p:cNvPr id="9" name="Shape 7"/>
          <p:cNvSpPr/>
          <p:nvPr/>
        </p:nvSpPr>
        <p:spPr>
          <a:xfrm>
            <a:off x="475488" y="1609344"/>
            <a:ext cx="804672" cy="347472"/>
          </a:xfrm>
          <a:prstGeom prst="rect">
            <a:avLst/>
          </a:prstGeom>
          <a:solidFill>
            <a:srgbClr val="333333"/>
          </a:solidFill>
          <a:ln w="12700">
            <a:solidFill>
              <a:srgbClr val="333333"/>
            </a:solidFill>
            <a:prstDash val="solid"/>
          </a:ln>
        </p:spPr>
      </p:sp>
      <p:sp>
        <p:nvSpPr>
          <p:cNvPr id="10" name="Text 8"/>
          <p:cNvSpPr/>
          <p:nvPr/>
        </p:nvSpPr>
        <p:spPr>
          <a:xfrm>
            <a:off x="475488" y="1609344"/>
            <a:ext cx="804672" cy="347472"/>
          </a:xfrm>
          <a:prstGeom prst="rect">
            <a:avLst/>
          </a:prstGeom>
          <a:noFill/>
          <a:ln/>
        </p:spPr>
        <p:txBody>
          <a:bodyPr wrap="square" lIns="0" tIns="0" rIns="0" bIns="0" rtlCol="0" anchor="ctr"/>
          <a:lstStyle/>
          <a:p>
            <a:pPr algn="ctr" indent="0" marL="0">
              <a:buNone/>
            </a:pPr>
            <a:r>
              <a:rPr lang="en-US" sz="1000" b="1" dirty="0">
                <a:solidFill>
                  <a:srgbClr val="FFFFFF"/>
                </a:solidFill>
              </a:rPr>
              <a:t>$10,000</a:t>
            </a:r>
            <a:endParaRPr lang="en-US" sz="1000" dirty="0"/>
          </a:p>
        </p:txBody>
      </p:sp>
      <p:sp>
        <p:nvSpPr>
          <p:cNvPr id="11" name="Text 9"/>
          <p:cNvSpPr/>
          <p:nvPr/>
        </p:nvSpPr>
        <p:spPr>
          <a:xfrm>
            <a:off x="1371600" y="1536192"/>
            <a:ext cx="2377440" cy="274320"/>
          </a:xfrm>
          <a:prstGeom prst="rect">
            <a:avLst/>
          </a:prstGeom>
          <a:noFill/>
          <a:ln/>
        </p:spPr>
        <p:txBody>
          <a:bodyPr wrap="square" lIns="0" tIns="0" rIns="0" bIns="0" rtlCol="0" anchor="ctr"/>
          <a:lstStyle/>
          <a:p>
            <a:pPr algn="l" indent="0" marL="0">
              <a:buNone/>
            </a:pPr>
            <a:r>
              <a:rPr lang="en-US" sz="1100" b="1" dirty="0">
                <a:solidFill>
                  <a:srgbClr val="333333"/>
                </a:solidFill>
              </a:rPr>
              <a:t>Organization Supporter</a:t>
            </a:r>
            <a:endParaRPr lang="en-US" sz="1100" dirty="0"/>
          </a:p>
        </p:txBody>
      </p:sp>
      <p:sp>
        <p:nvSpPr>
          <p:cNvPr id="12" name="Shape 10"/>
          <p:cNvSpPr/>
          <p:nvPr/>
        </p:nvSpPr>
        <p:spPr>
          <a:xfrm>
            <a:off x="365760" y="2176272"/>
            <a:ext cx="4160520" cy="566928"/>
          </a:xfrm>
          <a:prstGeom prst="rect">
            <a:avLst/>
          </a:prstGeom>
          <a:solidFill>
            <a:srgbClr val="FAF0F0"/>
          </a:solidFill>
          <a:ln w="12700">
            <a:solidFill>
              <a:srgbClr val="CC3333"/>
            </a:solidFill>
            <a:prstDash val="solid"/>
          </a:ln>
        </p:spPr>
      </p:sp>
      <p:sp>
        <p:nvSpPr>
          <p:cNvPr id="13" name="Shape 11"/>
          <p:cNvSpPr/>
          <p:nvPr/>
        </p:nvSpPr>
        <p:spPr>
          <a:xfrm>
            <a:off x="475488" y="2286000"/>
            <a:ext cx="804672" cy="347472"/>
          </a:xfrm>
          <a:prstGeom prst="rect">
            <a:avLst/>
          </a:prstGeom>
          <a:solidFill>
            <a:srgbClr val="CC3333"/>
          </a:solidFill>
          <a:ln w="12700">
            <a:solidFill>
              <a:srgbClr val="CC3333"/>
            </a:solidFill>
            <a:prstDash val="solid"/>
          </a:ln>
        </p:spPr>
      </p:sp>
      <p:sp>
        <p:nvSpPr>
          <p:cNvPr id="14" name="Text 12"/>
          <p:cNvSpPr/>
          <p:nvPr/>
        </p:nvSpPr>
        <p:spPr>
          <a:xfrm>
            <a:off x="475488" y="2286000"/>
            <a:ext cx="804672" cy="347472"/>
          </a:xfrm>
          <a:prstGeom prst="rect">
            <a:avLst/>
          </a:prstGeom>
          <a:noFill/>
          <a:ln/>
        </p:spPr>
        <p:txBody>
          <a:bodyPr wrap="square" lIns="0" tIns="0" rIns="0" bIns="0" rtlCol="0" anchor="ctr"/>
          <a:lstStyle/>
          <a:p>
            <a:pPr algn="ctr" indent="0" marL="0">
              <a:buNone/>
            </a:pPr>
            <a:r>
              <a:rPr lang="en-US" sz="1000" b="1" dirty="0">
                <a:solidFill>
                  <a:srgbClr val="FFFFFF"/>
                </a:solidFill>
              </a:rPr>
              <a:t>$5,000</a:t>
            </a:r>
            <a:endParaRPr lang="en-US" sz="1000" dirty="0"/>
          </a:p>
        </p:txBody>
      </p:sp>
      <p:sp>
        <p:nvSpPr>
          <p:cNvPr id="15" name="Text 13"/>
          <p:cNvSpPr/>
          <p:nvPr/>
        </p:nvSpPr>
        <p:spPr>
          <a:xfrm>
            <a:off x="1371600" y="2212848"/>
            <a:ext cx="2377440" cy="274320"/>
          </a:xfrm>
          <a:prstGeom prst="rect">
            <a:avLst/>
          </a:prstGeom>
          <a:noFill/>
          <a:ln/>
        </p:spPr>
        <p:txBody>
          <a:bodyPr wrap="square" lIns="0" tIns="0" rIns="0" bIns="0" rtlCol="0" anchor="ctr"/>
          <a:lstStyle/>
          <a:p>
            <a:pPr algn="l" indent="0" marL="0">
              <a:buNone/>
            </a:pPr>
            <a:r>
              <a:rPr lang="en-US" sz="1100" b="1" dirty="0">
                <a:solidFill>
                  <a:srgbClr val="993333"/>
                </a:solidFill>
              </a:rPr>
              <a:t>Primary Festival Sponsor</a:t>
            </a:r>
            <a:endParaRPr lang="en-US" sz="1100" dirty="0"/>
          </a:p>
        </p:txBody>
      </p:sp>
      <p:sp>
        <p:nvSpPr>
          <p:cNvPr id="16" name="Text 14"/>
          <p:cNvSpPr/>
          <p:nvPr/>
        </p:nvSpPr>
        <p:spPr>
          <a:xfrm>
            <a:off x="1371600" y="2478024"/>
            <a:ext cx="3017520" cy="201168"/>
          </a:xfrm>
          <a:prstGeom prst="rect">
            <a:avLst/>
          </a:prstGeom>
          <a:noFill/>
          <a:ln/>
        </p:spPr>
        <p:txBody>
          <a:bodyPr wrap="square" lIns="0" tIns="0" rIns="0" bIns="0" rtlCol="0" anchor="ctr"/>
          <a:lstStyle/>
          <a:p>
            <a:pPr algn="l" indent="0" marL="0">
              <a:buNone/>
            </a:pPr>
            <a:r>
              <a:rPr lang="en-US" sz="900" i="1" dirty="0">
                <a:solidFill>
                  <a:srgbClr val="CC3333"/>
                </a:solidFill>
              </a:rPr>
              <a:t>Sponsored by BAE Systems</a:t>
            </a:r>
            <a:endParaRPr lang="en-US" sz="900" dirty="0"/>
          </a:p>
        </p:txBody>
      </p:sp>
      <p:sp>
        <p:nvSpPr>
          <p:cNvPr id="17" name="Text 15"/>
          <p:cNvSpPr/>
          <p:nvPr/>
        </p:nvSpPr>
        <p:spPr>
          <a:xfrm>
            <a:off x="3886200" y="2286000"/>
            <a:ext cx="548640" cy="347472"/>
          </a:xfrm>
          <a:prstGeom prst="rect">
            <a:avLst/>
          </a:prstGeom>
          <a:noFill/>
          <a:ln/>
        </p:spPr>
        <p:txBody>
          <a:bodyPr wrap="square" lIns="0" tIns="0" rIns="0" bIns="0" rtlCol="0" anchor="ctr"/>
          <a:lstStyle/>
          <a:p>
            <a:pPr algn="ctr" indent="0" marL="0">
              <a:buNone/>
            </a:pPr>
            <a:r>
              <a:rPr lang="en-US" sz="900" b="1" dirty="0">
                <a:solidFill>
                  <a:srgbClr val="CC3333"/>
                </a:solidFill>
              </a:rPr>
              <a:t>SOLD</a:t>
            </a:r>
            <a:endParaRPr lang="en-US" sz="900" dirty="0"/>
          </a:p>
        </p:txBody>
      </p:sp>
      <p:sp>
        <p:nvSpPr>
          <p:cNvPr id="18" name="Shape 16"/>
          <p:cNvSpPr/>
          <p:nvPr/>
        </p:nvSpPr>
        <p:spPr>
          <a:xfrm>
            <a:off x="365760" y="2852928"/>
            <a:ext cx="4160520" cy="566928"/>
          </a:xfrm>
          <a:prstGeom prst="rect">
            <a:avLst/>
          </a:prstGeom>
          <a:solidFill>
            <a:srgbClr val="F5F5F5"/>
          </a:solidFill>
          <a:ln w="12700">
            <a:solidFill>
              <a:srgbClr val="E0E0E0"/>
            </a:solidFill>
            <a:prstDash val="solid"/>
          </a:ln>
        </p:spPr>
      </p:sp>
      <p:sp>
        <p:nvSpPr>
          <p:cNvPr id="19" name="Shape 17"/>
          <p:cNvSpPr/>
          <p:nvPr/>
        </p:nvSpPr>
        <p:spPr>
          <a:xfrm>
            <a:off x="475488" y="2962656"/>
            <a:ext cx="804672" cy="347472"/>
          </a:xfrm>
          <a:prstGeom prst="rect">
            <a:avLst/>
          </a:prstGeom>
          <a:solidFill>
            <a:srgbClr val="333333"/>
          </a:solidFill>
          <a:ln w="12700">
            <a:solidFill>
              <a:srgbClr val="333333"/>
            </a:solidFill>
            <a:prstDash val="solid"/>
          </a:ln>
        </p:spPr>
      </p:sp>
      <p:sp>
        <p:nvSpPr>
          <p:cNvPr id="20" name="Text 18"/>
          <p:cNvSpPr/>
          <p:nvPr/>
        </p:nvSpPr>
        <p:spPr>
          <a:xfrm>
            <a:off x="475488" y="2962656"/>
            <a:ext cx="804672" cy="347472"/>
          </a:xfrm>
          <a:prstGeom prst="rect">
            <a:avLst/>
          </a:prstGeom>
          <a:noFill/>
          <a:ln/>
        </p:spPr>
        <p:txBody>
          <a:bodyPr wrap="square" lIns="0" tIns="0" rIns="0" bIns="0" rtlCol="0" anchor="ctr"/>
          <a:lstStyle/>
          <a:p>
            <a:pPr algn="ctr" indent="0" marL="0">
              <a:buNone/>
            </a:pPr>
            <a:r>
              <a:rPr lang="en-US" sz="1000" b="1" dirty="0">
                <a:solidFill>
                  <a:srgbClr val="FFFFFF"/>
                </a:solidFill>
              </a:rPr>
              <a:t>$4,000</a:t>
            </a:r>
            <a:endParaRPr lang="en-US" sz="1000" dirty="0"/>
          </a:p>
        </p:txBody>
      </p:sp>
      <p:sp>
        <p:nvSpPr>
          <p:cNvPr id="21" name="Text 19"/>
          <p:cNvSpPr/>
          <p:nvPr/>
        </p:nvSpPr>
        <p:spPr>
          <a:xfrm>
            <a:off x="1371600" y="2889504"/>
            <a:ext cx="2377440" cy="274320"/>
          </a:xfrm>
          <a:prstGeom prst="rect">
            <a:avLst/>
          </a:prstGeom>
          <a:noFill/>
          <a:ln/>
        </p:spPr>
        <p:txBody>
          <a:bodyPr wrap="square" lIns="0" tIns="0" rIns="0" bIns="0" rtlCol="0" anchor="ctr"/>
          <a:lstStyle/>
          <a:p>
            <a:pPr algn="l" indent="0" marL="0">
              <a:buNone/>
            </a:pPr>
            <a:r>
              <a:rPr lang="en-US" sz="1100" b="1" dirty="0">
                <a:solidFill>
                  <a:srgbClr val="333333"/>
                </a:solidFill>
              </a:rPr>
              <a:t>Marketing Sponsor</a:t>
            </a:r>
            <a:endParaRPr lang="en-US" sz="1100" dirty="0"/>
          </a:p>
        </p:txBody>
      </p:sp>
      <p:sp>
        <p:nvSpPr>
          <p:cNvPr id="22" name="Shape 20"/>
          <p:cNvSpPr/>
          <p:nvPr/>
        </p:nvSpPr>
        <p:spPr>
          <a:xfrm>
            <a:off x="365760" y="3529584"/>
            <a:ext cx="4160520" cy="566928"/>
          </a:xfrm>
          <a:prstGeom prst="rect">
            <a:avLst/>
          </a:prstGeom>
          <a:solidFill>
            <a:srgbClr val="F5F5F5"/>
          </a:solidFill>
          <a:ln w="12700">
            <a:solidFill>
              <a:srgbClr val="E0E0E0"/>
            </a:solidFill>
            <a:prstDash val="solid"/>
          </a:ln>
        </p:spPr>
      </p:sp>
      <p:sp>
        <p:nvSpPr>
          <p:cNvPr id="23" name="Shape 21"/>
          <p:cNvSpPr/>
          <p:nvPr/>
        </p:nvSpPr>
        <p:spPr>
          <a:xfrm>
            <a:off x="475488" y="3639312"/>
            <a:ext cx="804672" cy="347472"/>
          </a:xfrm>
          <a:prstGeom prst="rect">
            <a:avLst/>
          </a:prstGeom>
          <a:solidFill>
            <a:srgbClr val="333333"/>
          </a:solidFill>
          <a:ln w="12700">
            <a:solidFill>
              <a:srgbClr val="333333"/>
            </a:solidFill>
            <a:prstDash val="solid"/>
          </a:ln>
        </p:spPr>
      </p:sp>
      <p:sp>
        <p:nvSpPr>
          <p:cNvPr id="24" name="Text 22"/>
          <p:cNvSpPr/>
          <p:nvPr/>
        </p:nvSpPr>
        <p:spPr>
          <a:xfrm>
            <a:off x="475488" y="3639312"/>
            <a:ext cx="804672" cy="347472"/>
          </a:xfrm>
          <a:prstGeom prst="rect">
            <a:avLst/>
          </a:prstGeom>
          <a:noFill/>
          <a:ln/>
        </p:spPr>
        <p:txBody>
          <a:bodyPr wrap="square" lIns="0" tIns="0" rIns="0" bIns="0" rtlCol="0" anchor="ctr"/>
          <a:lstStyle/>
          <a:p>
            <a:pPr algn="ctr" indent="0" marL="0">
              <a:buNone/>
            </a:pPr>
            <a:r>
              <a:rPr lang="en-US" sz="1000" b="1" dirty="0">
                <a:solidFill>
                  <a:srgbClr val="FFFFFF"/>
                </a:solidFill>
              </a:rPr>
              <a:t>$3,750</a:t>
            </a:r>
            <a:endParaRPr lang="en-US" sz="1000" dirty="0"/>
          </a:p>
        </p:txBody>
      </p:sp>
      <p:sp>
        <p:nvSpPr>
          <p:cNvPr id="25" name="Text 23"/>
          <p:cNvSpPr/>
          <p:nvPr/>
        </p:nvSpPr>
        <p:spPr>
          <a:xfrm>
            <a:off x="1371600" y="3566160"/>
            <a:ext cx="2377440" cy="274320"/>
          </a:xfrm>
          <a:prstGeom prst="rect">
            <a:avLst/>
          </a:prstGeom>
          <a:noFill/>
          <a:ln/>
        </p:spPr>
        <p:txBody>
          <a:bodyPr wrap="square" lIns="0" tIns="0" rIns="0" bIns="0" rtlCol="0" anchor="ctr"/>
          <a:lstStyle/>
          <a:p>
            <a:pPr algn="l" indent="0" marL="0">
              <a:buNone/>
            </a:pPr>
            <a:r>
              <a:rPr lang="en-US" sz="1100" b="1" dirty="0">
                <a:solidFill>
                  <a:srgbClr val="333333"/>
                </a:solidFill>
              </a:rPr>
              <a:t>Veteran Meal Sponsor</a:t>
            </a:r>
            <a:endParaRPr lang="en-US" sz="1100" dirty="0"/>
          </a:p>
        </p:txBody>
      </p:sp>
      <p:sp>
        <p:nvSpPr>
          <p:cNvPr id="26" name="Text 24"/>
          <p:cNvSpPr/>
          <p:nvPr/>
        </p:nvSpPr>
        <p:spPr>
          <a:xfrm>
            <a:off x="1371600" y="3831336"/>
            <a:ext cx="3017520" cy="201168"/>
          </a:xfrm>
          <a:prstGeom prst="rect">
            <a:avLst/>
          </a:prstGeom>
          <a:noFill/>
          <a:ln/>
        </p:spPr>
        <p:txBody>
          <a:bodyPr wrap="square" lIns="0" tIns="0" rIns="0" bIns="0" rtlCol="0" anchor="ctr"/>
          <a:lstStyle/>
          <a:p>
            <a:pPr algn="l" indent="0" marL="0">
              <a:buNone/>
            </a:pPr>
            <a:r>
              <a:rPr lang="en-US" sz="900" i="1" dirty="0">
                <a:solidFill>
                  <a:srgbClr val="888888"/>
                </a:solidFill>
              </a:rPr>
              <a:t>2 available</a:t>
            </a:r>
            <a:endParaRPr lang="en-US" sz="900" dirty="0"/>
          </a:p>
        </p:txBody>
      </p:sp>
      <p:sp>
        <p:nvSpPr>
          <p:cNvPr id="27" name="Shape 25"/>
          <p:cNvSpPr/>
          <p:nvPr/>
        </p:nvSpPr>
        <p:spPr>
          <a:xfrm>
            <a:off x="365760" y="4206240"/>
            <a:ext cx="4160520" cy="566928"/>
          </a:xfrm>
          <a:prstGeom prst="rect">
            <a:avLst/>
          </a:prstGeom>
          <a:solidFill>
            <a:srgbClr val="F5F5F5"/>
          </a:solidFill>
          <a:ln w="12700">
            <a:solidFill>
              <a:srgbClr val="E0E0E0"/>
            </a:solidFill>
            <a:prstDash val="solid"/>
          </a:ln>
        </p:spPr>
      </p:sp>
      <p:sp>
        <p:nvSpPr>
          <p:cNvPr id="28" name="Shape 26"/>
          <p:cNvSpPr/>
          <p:nvPr/>
        </p:nvSpPr>
        <p:spPr>
          <a:xfrm>
            <a:off x="475488" y="4315968"/>
            <a:ext cx="804672" cy="347472"/>
          </a:xfrm>
          <a:prstGeom prst="rect">
            <a:avLst/>
          </a:prstGeom>
          <a:solidFill>
            <a:srgbClr val="333333"/>
          </a:solidFill>
          <a:ln w="12700">
            <a:solidFill>
              <a:srgbClr val="333333"/>
            </a:solidFill>
            <a:prstDash val="solid"/>
          </a:ln>
        </p:spPr>
      </p:sp>
      <p:sp>
        <p:nvSpPr>
          <p:cNvPr id="29" name="Text 27"/>
          <p:cNvSpPr/>
          <p:nvPr/>
        </p:nvSpPr>
        <p:spPr>
          <a:xfrm>
            <a:off x="475488" y="4315968"/>
            <a:ext cx="804672" cy="347472"/>
          </a:xfrm>
          <a:prstGeom prst="rect">
            <a:avLst/>
          </a:prstGeom>
          <a:noFill/>
          <a:ln/>
        </p:spPr>
        <p:txBody>
          <a:bodyPr wrap="square" lIns="0" tIns="0" rIns="0" bIns="0" rtlCol="0" anchor="ctr"/>
          <a:lstStyle/>
          <a:p>
            <a:pPr algn="ctr" indent="0" marL="0">
              <a:buNone/>
            </a:pPr>
            <a:r>
              <a:rPr lang="en-US" sz="1000" b="1" dirty="0">
                <a:solidFill>
                  <a:srgbClr val="FFFFFF"/>
                </a:solidFill>
              </a:rPr>
              <a:t>$2,500</a:t>
            </a:r>
            <a:endParaRPr lang="en-US" sz="1000" dirty="0"/>
          </a:p>
        </p:txBody>
      </p:sp>
      <p:sp>
        <p:nvSpPr>
          <p:cNvPr id="30" name="Text 28"/>
          <p:cNvSpPr/>
          <p:nvPr/>
        </p:nvSpPr>
        <p:spPr>
          <a:xfrm>
            <a:off x="1371600" y="4242816"/>
            <a:ext cx="2377440" cy="274320"/>
          </a:xfrm>
          <a:prstGeom prst="rect">
            <a:avLst/>
          </a:prstGeom>
          <a:noFill/>
          <a:ln/>
        </p:spPr>
        <p:txBody>
          <a:bodyPr wrap="square" lIns="0" tIns="0" rIns="0" bIns="0" rtlCol="0" anchor="ctr"/>
          <a:lstStyle/>
          <a:p>
            <a:pPr algn="l" indent="0" marL="0">
              <a:buNone/>
            </a:pPr>
            <a:r>
              <a:rPr lang="en-US" sz="1100" b="1" dirty="0">
                <a:solidFill>
                  <a:srgbClr val="333333"/>
                </a:solidFill>
              </a:rPr>
              <a:t>Jump Team Sponsor</a:t>
            </a:r>
            <a:endParaRPr lang="en-US" sz="1100" dirty="0"/>
          </a:p>
        </p:txBody>
      </p:sp>
      <p:sp>
        <p:nvSpPr>
          <p:cNvPr id="31" name="Shape 29"/>
          <p:cNvSpPr/>
          <p:nvPr/>
        </p:nvSpPr>
        <p:spPr>
          <a:xfrm>
            <a:off x="4800600" y="822960"/>
            <a:ext cx="4160520" cy="566928"/>
          </a:xfrm>
          <a:prstGeom prst="rect">
            <a:avLst/>
          </a:prstGeom>
          <a:solidFill>
            <a:srgbClr val="F5F5F5"/>
          </a:solidFill>
          <a:ln w="12700">
            <a:solidFill>
              <a:srgbClr val="E0E0E0"/>
            </a:solidFill>
            <a:prstDash val="solid"/>
          </a:ln>
        </p:spPr>
      </p:sp>
      <p:sp>
        <p:nvSpPr>
          <p:cNvPr id="32" name="Shape 30"/>
          <p:cNvSpPr/>
          <p:nvPr/>
        </p:nvSpPr>
        <p:spPr>
          <a:xfrm>
            <a:off x="4910328" y="932688"/>
            <a:ext cx="804672" cy="347472"/>
          </a:xfrm>
          <a:prstGeom prst="rect">
            <a:avLst/>
          </a:prstGeom>
          <a:solidFill>
            <a:srgbClr val="333333"/>
          </a:solidFill>
          <a:ln w="12700">
            <a:solidFill>
              <a:srgbClr val="333333"/>
            </a:solidFill>
            <a:prstDash val="solid"/>
          </a:ln>
        </p:spPr>
      </p:sp>
      <p:sp>
        <p:nvSpPr>
          <p:cNvPr id="33" name="Text 31"/>
          <p:cNvSpPr/>
          <p:nvPr/>
        </p:nvSpPr>
        <p:spPr>
          <a:xfrm>
            <a:off x="4910328" y="932688"/>
            <a:ext cx="804672" cy="347472"/>
          </a:xfrm>
          <a:prstGeom prst="rect">
            <a:avLst/>
          </a:prstGeom>
          <a:noFill/>
          <a:ln/>
        </p:spPr>
        <p:txBody>
          <a:bodyPr wrap="square" lIns="0" tIns="0" rIns="0" bIns="0" rtlCol="0" anchor="ctr"/>
          <a:lstStyle/>
          <a:p>
            <a:pPr algn="ctr" indent="0" marL="0">
              <a:buNone/>
            </a:pPr>
            <a:r>
              <a:rPr lang="en-US" sz="1000" b="1" dirty="0">
                <a:solidFill>
                  <a:srgbClr val="FFFFFF"/>
                </a:solidFill>
              </a:rPr>
              <a:t>$2,000</a:t>
            </a:r>
            <a:endParaRPr lang="en-US" sz="1000" dirty="0"/>
          </a:p>
        </p:txBody>
      </p:sp>
      <p:sp>
        <p:nvSpPr>
          <p:cNvPr id="34" name="Text 32"/>
          <p:cNvSpPr/>
          <p:nvPr/>
        </p:nvSpPr>
        <p:spPr>
          <a:xfrm>
            <a:off x="5806440" y="859536"/>
            <a:ext cx="2377440" cy="274320"/>
          </a:xfrm>
          <a:prstGeom prst="rect">
            <a:avLst/>
          </a:prstGeom>
          <a:noFill/>
          <a:ln/>
        </p:spPr>
        <p:txBody>
          <a:bodyPr wrap="square" lIns="0" tIns="0" rIns="0" bIns="0" rtlCol="0" anchor="ctr"/>
          <a:lstStyle/>
          <a:p>
            <a:pPr algn="l" indent="0" marL="0">
              <a:buNone/>
            </a:pPr>
            <a:r>
              <a:rPr lang="en-US" sz="1100" b="1" dirty="0">
                <a:solidFill>
                  <a:srgbClr val="333333"/>
                </a:solidFill>
              </a:rPr>
              <a:t>Remembrance Ceremony</a:t>
            </a:r>
            <a:endParaRPr lang="en-US" sz="1100" dirty="0"/>
          </a:p>
        </p:txBody>
      </p:sp>
      <p:sp>
        <p:nvSpPr>
          <p:cNvPr id="35" name="Shape 33"/>
          <p:cNvSpPr/>
          <p:nvPr/>
        </p:nvSpPr>
        <p:spPr>
          <a:xfrm>
            <a:off x="4800600" y="1499616"/>
            <a:ext cx="4160520" cy="566928"/>
          </a:xfrm>
          <a:prstGeom prst="rect">
            <a:avLst/>
          </a:prstGeom>
          <a:solidFill>
            <a:srgbClr val="F5F5F5"/>
          </a:solidFill>
          <a:ln w="12700">
            <a:solidFill>
              <a:srgbClr val="E0E0E0"/>
            </a:solidFill>
            <a:prstDash val="solid"/>
          </a:ln>
        </p:spPr>
      </p:sp>
      <p:sp>
        <p:nvSpPr>
          <p:cNvPr id="36" name="Shape 34"/>
          <p:cNvSpPr/>
          <p:nvPr/>
        </p:nvSpPr>
        <p:spPr>
          <a:xfrm>
            <a:off x="4910328" y="1609344"/>
            <a:ext cx="804672" cy="347472"/>
          </a:xfrm>
          <a:prstGeom prst="rect">
            <a:avLst/>
          </a:prstGeom>
          <a:solidFill>
            <a:srgbClr val="333333"/>
          </a:solidFill>
          <a:ln w="12700">
            <a:solidFill>
              <a:srgbClr val="333333"/>
            </a:solidFill>
            <a:prstDash val="solid"/>
          </a:ln>
        </p:spPr>
      </p:sp>
      <p:sp>
        <p:nvSpPr>
          <p:cNvPr id="37" name="Text 35"/>
          <p:cNvSpPr/>
          <p:nvPr/>
        </p:nvSpPr>
        <p:spPr>
          <a:xfrm>
            <a:off x="4910328" y="1609344"/>
            <a:ext cx="804672" cy="347472"/>
          </a:xfrm>
          <a:prstGeom prst="rect">
            <a:avLst/>
          </a:prstGeom>
          <a:noFill/>
          <a:ln/>
        </p:spPr>
        <p:txBody>
          <a:bodyPr wrap="square" lIns="0" tIns="0" rIns="0" bIns="0" rtlCol="0" anchor="ctr"/>
          <a:lstStyle/>
          <a:p>
            <a:pPr algn="ctr" indent="0" marL="0">
              <a:buNone/>
            </a:pPr>
            <a:r>
              <a:rPr lang="en-US" sz="1000" b="1" dirty="0">
                <a:solidFill>
                  <a:srgbClr val="FFFFFF"/>
                </a:solidFill>
              </a:rPr>
              <a:t>$2,000</a:t>
            </a:r>
            <a:endParaRPr lang="en-US" sz="1000" dirty="0"/>
          </a:p>
        </p:txBody>
      </p:sp>
      <p:sp>
        <p:nvSpPr>
          <p:cNvPr id="38" name="Text 36"/>
          <p:cNvSpPr/>
          <p:nvPr/>
        </p:nvSpPr>
        <p:spPr>
          <a:xfrm>
            <a:off x="5806440" y="1536192"/>
            <a:ext cx="2377440" cy="274320"/>
          </a:xfrm>
          <a:prstGeom prst="rect">
            <a:avLst/>
          </a:prstGeom>
          <a:noFill/>
          <a:ln/>
        </p:spPr>
        <p:txBody>
          <a:bodyPr wrap="square" lIns="0" tIns="0" rIns="0" bIns="0" rtlCol="0" anchor="ctr"/>
          <a:lstStyle/>
          <a:p>
            <a:pPr algn="l" indent="0" marL="0">
              <a:buNone/>
            </a:pPr>
            <a:r>
              <a:rPr lang="en-US" sz="1100" b="1" dirty="0">
                <a:solidFill>
                  <a:srgbClr val="333333"/>
                </a:solidFill>
              </a:rPr>
              <a:t>Accessibility Sponsor</a:t>
            </a:r>
            <a:endParaRPr lang="en-US" sz="1100" dirty="0"/>
          </a:p>
        </p:txBody>
      </p:sp>
      <p:sp>
        <p:nvSpPr>
          <p:cNvPr id="39" name="Shape 37"/>
          <p:cNvSpPr/>
          <p:nvPr/>
        </p:nvSpPr>
        <p:spPr>
          <a:xfrm>
            <a:off x="4800600" y="2176272"/>
            <a:ext cx="4160520" cy="566928"/>
          </a:xfrm>
          <a:prstGeom prst="rect">
            <a:avLst/>
          </a:prstGeom>
          <a:solidFill>
            <a:srgbClr val="FAF0F0"/>
          </a:solidFill>
          <a:ln w="12700">
            <a:solidFill>
              <a:srgbClr val="CC3333"/>
            </a:solidFill>
            <a:prstDash val="solid"/>
          </a:ln>
        </p:spPr>
      </p:sp>
      <p:sp>
        <p:nvSpPr>
          <p:cNvPr id="40" name="Shape 38"/>
          <p:cNvSpPr/>
          <p:nvPr/>
        </p:nvSpPr>
        <p:spPr>
          <a:xfrm>
            <a:off x="4910328" y="2286000"/>
            <a:ext cx="804672" cy="347472"/>
          </a:xfrm>
          <a:prstGeom prst="rect">
            <a:avLst/>
          </a:prstGeom>
          <a:solidFill>
            <a:srgbClr val="CC3333"/>
          </a:solidFill>
          <a:ln w="12700">
            <a:solidFill>
              <a:srgbClr val="CC3333"/>
            </a:solidFill>
            <a:prstDash val="solid"/>
          </a:ln>
        </p:spPr>
      </p:sp>
      <p:sp>
        <p:nvSpPr>
          <p:cNvPr id="41" name="Text 39"/>
          <p:cNvSpPr/>
          <p:nvPr/>
        </p:nvSpPr>
        <p:spPr>
          <a:xfrm>
            <a:off x="4910328" y="2286000"/>
            <a:ext cx="804672" cy="347472"/>
          </a:xfrm>
          <a:prstGeom prst="rect">
            <a:avLst/>
          </a:prstGeom>
          <a:noFill/>
          <a:ln/>
        </p:spPr>
        <p:txBody>
          <a:bodyPr wrap="square" lIns="0" tIns="0" rIns="0" bIns="0" rtlCol="0" anchor="ctr"/>
          <a:lstStyle/>
          <a:p>
            <a:pPr algn="ctr" indent="0" marL="0">
              <a:buNone/>
            </a:pPr>
            <a:r>
              <a:rPr lang="en-US" sz="1000" b="1" dirty="0">
                <a:solidFill>
                  <a:srgbClr val="FFFFFF"/>
                </a:solidFill>
              </a:rPr>
              <a:t>$1,500</a:t>
            </a:r>
            <a:endParaRPr lang="en-US" sz="1000" dirty="0"/>
          </a:p>
        </p:txBody>
      </p:sp>
      <p:sp>
        <p:nvSpPr>
          <p:cNvPr id="42" name="Text 40"/>
          <p:cNvSpPr/>
          <p:nvPr/>
        </p:nvSpPr>
        <p:spPr>
          <a:xfrm>
            <a:off x="5806440" y="2212848"/>
            <a:ext cx="2377440" cy="274320"/>
          </a:xfrm>
          <a:prstGeom prst="rect">
            <a:avLst/>
          </a:prstGeom>
          <a:noFill/>
          <a:ln/>
        </p:spPr>
        <p:txBody>
          <a:bodyPr wrap="square" lIns="0" tIns="0" rIns="0" bIns="0" rtlCol="0" anchor="ctr"/>
          <a:lstStyle/>
          <a:p>
            <a:pPr algn="l" indent="0" marL="0">
              <a:buNone/>
            </a:pPr>
            <a:r>
              <a:rPr lang="en-US" sz="1100" b="1" dirty="0">
                <a:solidFill>
                  <a:srgbClr val="993333"/>
                </a:solidFill>
              </a:rPr>
              <a:t>Family &amp; Kid Zone</a:t>
            </a:r>
            <a:endParaRPr lang="en-US" sz="1100" dirty="0"/>
          </a:p>
        </p:txBody>
      </p:sp>
      <p:sp>
        <p:nvSpPr>
          <p:cNvPr id="43" name="Text 41"/>
          <p:cNvSpPr/>
          <p:nvPr/>
        </p:nvSpPr>
        <p:spPr>
          <a:xfrm>
            <a:off x="5806440" y="2478024"/>
            <a:ext cx="3017520" cy="201168"/>
          </a:xfrm>
          <a:prstGeom prst="rect">
            <a:avLst/>
          </a:prstGeom>
          <a:noFill/>
          <a:ln/>
        </p:spPr>
        <p:txBody>
          <a:bodyPr wrap="square" lIns="0" tIns="0" rIns="0" bIns="0" rtlCol="0" anchor="ctr"/>
          <a:lstStyle/>
          <a:p>
            <a:pPr algn="l" indent="0" marL="0">
              <a:buNone/>
            </a:pPr>
            <a:r>
              <a:rPr lang="en-US" sz="900" i="1" dirty="0">
                <a:solidFill>
                  <a:srgbClr val="CC3333"/>
                </a:solidFill>
              </a:rPr>
              <a:t>Sponsored by Blue Cross Blue Shield</a:t>
            </a:r>
            <a:endParaRPr lang="en-US" sz="900" dirty="0"/>
          </a:p>
        </p:txBody>
      </p:sp>
      <p:sp>
        <p:nvSpPr>
          <p:cNvPr id="44" name="Text 42"/>
          <p:cNvSpPr/>
          <p:nvPr/>
        </p:nvSpPr>
        <p:spPr>
          <a:xfrm>
            <a:off x="8321040" y="2286000"/>
            <a:ext cx="548640" cy="347472"/>
          </a:xfrm>
          <a:prstGeom prst="rect">
            <a:avLst/>
          </a:prstGeom>
          <a:noFill/>
          <a:ln/>
        </p:spPr>
        <p:txBody>
          <a:bodyPr wrap="square" lIns="0" tIns="0" rIns="0" bIns="0" rtlCol="0" anchor="ctr"/>
          <a:lstStyle/>
          <a:p>
            <a:pPr algn="ctr" indent="0" marL="0">
              <a:buNone/>
            </a:pPr>
            <a:r>
              <a:rPr lang="en-US" sz="900" b="1" dirty="0">
                <a:solidFill>
                  <a:srgbClr val="CC3333"/>
                </a:solidFill>
              </a:rPr>
              <a:t>SOLD</a:t>
            </a:r>
            <a:endParaRPr lang="en-US" sz="900" dirty="0"/>
          </a:p>
        </p:txBody>
      </p:sp>
      <p:sp>
        <p:nvSpPr>
          <p:cNvPr id="45" name="Shape 43"/>
          <p:cNvSpPr/>
          <p:nvPr/>
        </p:nvSpPr>
        <p:spPr>
          <a:xfrm>
            <a:off x="4800600" y="2852928"/>
            <a:ext cx="4160520" cy="566928"/>
          </a:xfrm>
          <a:prstGeom prst="rect">
            <a:avLst/>
          </a:prstGeom>
          <a:solidFill>
            <a:srgbClr val="F5F5F5"/>
          </a:solidFill>
          <a:ln w="12700">
            <a:solidFill>
              <a:srgbClr val="E0E0E0"/>
            </a:solidFill>
            <a:prstDash val="solid"/>
          </a:ln>
        </p:spPr>
      </p:sp>
      <p:sp>
        <p:nvSpPr>
          <p:cNvPr id="46" name="Shape 44"/>
          <p:cNvSpPr/>
          <p:nvPr/>
        </p:nvSpPr>
        <p:spPr>
          <a:xfrm>
            <a:off x="4910328" y="2962656"/>
            <a:ext cx="804672" cy="347472"/>
          </a:xfrm>
          <a:prstGeom prst="rect">
            <a:avLst/>
          </a:prstGeom>
          <a:solidFill>
            <a:srgbClr val="333333"/>
          </a:solidFill>
          <a:ln w="12700">
            <a:solidFill>
              <a:srgbClr val="333333"/>
            </a:solidFill>
            <a:prstDash val="solid"/>
          </a:ln>
        </p:spPr>
      </p:sp>
      <p:sp>
        <p:nvSpPr>
          <p:cNvPr id="47" name="Text 45"/>
          <p:cNvSpPr/>
          <p:nvPr/>
        </p:nvSpPr>
        <p:spPr>
          <a:xfrm>
            <a:off x="4910328" y="2962656"/>
            <a:ext cx="804672" cy="347472"/>
          </a:xfrm>
          <a:prstGeom prst="rect">
            <a:avLst/>
          </a:prstGeom>
          <a:noFill/>
          <a:ln/>
        </p:spPr>
        <p:txBody>
          <a:bodyPr wrap="square" lIns="0" tIns="0" rIns="0" bIns="0" rtlCol="0" anchor="ctr"/>
          <a:lstStyle/>
          <a:p>
            <a:pPr algn="ctr" indent="0" marL="0">
              <a:buNone/>
            </a:pPr>
            <a:r>
              <a:rPr lang="en-US" sz="1000" b="1" dirty="0">
                <a:solidFill>
                  <a:srgbClr val="FFFFFF"/>
                </a:solidFill>
              </a:rPr>
              <a:t>$1,000</a:t>
            </a:r>
            <a:endParaRPr lang="en-US" sz="1000" dirty="0"/>
          </a:p>
        </p:txBody>
      </p:sp>
      <p:sp>
        <p:nvSpPr>
          <p:cNvPr id="48" name="Text 46"/>
          <p:cNvSpPr/>
          <p:nvPr/>
        </p:nvSpPr>
        <p:spPr>
          <a:xfrm>
            <a:off x="5806440" y="2889504"/>
            <a:ext cx="2377440" cy="274320"/>
          </a:xfrm>
          <a:prstGeom prst="rect">
            <a:avLst/>
          </a:prstGeom>
          <a:noFill/>
          <a:ln/>
        </p:spPr>
        <p:txBody>
          <a:bodyPr wrap="square" lIns="0" tIns="0" rIns="0" bIns="0" rtlCol="0" anchor="ctr"/>
          <a:lstStyle/>
          <a:p>
            <a:pPr algn="l" indent="0" marL="0">
              <a:buNone/>
            </a:pPr>
            <a:r>
              <a:rPr lang="en-US" sz="1100" b="1" dirty="0">
                <a:solidFill>
                  <a:srgbClr val="333333"/>
                </a:solidFill>
              </a:rPr>
              <a:t>Veteran Story Booth</a:t>
            </a:r>
            <a:endParaRPr lang="en-US" sz="1100" dirty="0"/>
          </a:p>
        </p:txBody>
      </p:sp>
      <p:sp>
        <p:nvSpPr>
          <p:cNvPr id="49" name="Shape 47"/>
          <p:cNvSpPr/>
          <p:nvPr/>
        </p:nvSpPr>
        <p:spPr>
          <a:xfrm>
            <a:off x="4800600" y="3529584"/>
            <a:ext cx="4160520" cy="566928"/>
          </a:xfrm>
          <a:prstGeom prst="rect">
            <a:avLst/>
          </a:prstGeom>
          <a:solidFill>
            <a:srgbClr val="FAF0F0"/>
          </a:solidFill>
          <a:ln w="12700">
            <a:solidFill>
              <a:srgbClr val="CC3333"/>
            </a:solidFill>
            <a:prstDash val="solid"/>
          </a:ln>
        </p:spPr>
      </p:sp>
      <p:sp>
        <p:nvSpPr>
          <p:cNvPr id="50" name="Shape 48"/>
          <p:cNvSpPr/>
          <p:nvPr/>
        </p:nvSpPr>
        <p:spPr>
          <a:xfrm>
            <a:off x="4910328" y="3639312"/>
            <a:ext cx="804672" cy="347472"/>
          </a:xfrm>
          <a:prstGeom prst="rect">
            <a:avLst/>
          </a:prstGeom>
          <a:solidFill>
            <a:srgbClr val="CC3333"/>
          </a:solidFill>
          <a:ln w="12700">
            <a:solidFill>
              <a:srgbClr val="CC3333"/>
            </a:solidFill>
            <a:prstDash val="solid"/>
          </a:ln>
        </p:spPr>
      </p:sp>
      <p:sp>
        <p:nvSpPr>
          <p:cNvPr id="51" name="Text 49"/>
          <p:cNvSpPr/>
          <p:nvPr/>
        </p:nvSpPr>
        <p:spPr>
          <a:xfrm>
            <a:off x="4910328" y="3639312"/>
            <a:ext cx="804672" cy="347472"/>
          </a:xfrm>
          <a:prstGeom prst="rect">
            <a:avLst/>
          </a:prstGeom>
          <a:noFill/>
          <a:ln/>
        </p:spPr>
        <p:txBody>
          <a:bodyPr wrap="square" lIns="0" tIns="0" rIns="0" bIns="0" rtlCol="0" anchor="ctr"/>
          <a:lstStyle/>
          <a:p>
            <a:pPr algn="ctr" indent="0" marL="0">
              <a:buNone/>
            </a:pPr>
            <a:r>
              <a:rPr lang="en-US" sz="1000" b="1" dirty="0">
                <a:solidFill>
                  <a:srgbClr val="FFFFFF"/>
                </a:solidFill>
              </a:rPr>
              <a:t>$500</a:t>
            </a:r>
            <a:endParaRPr lang="en-US" sz="1000" dirty="0"/>
          </a:p>
        </p:txBody>
      </p:sp>
      <p:sp>
        <p:nvSpPr>
          <p:cNvPr id="52" name="Text 50"/>
          <p:cNvSpPr/>
          <p:nvPr/>
        </p:nvSpPr>
        <p:spPr>
          <a:xfrm>
            <a:off x="5806440" y="3566160"/>
            <a:ext cx="2377440" cy="274320"/>
          </a:xfrm>
          <a:prstGeom prst="rect">
            <a:avLst/>
          </a:prstGeom>
          <a:noFill/>
          <a:ln/>
        </p:spPr>
        <p:txBody>
          <a:bodyPr wrap="square" lIns="0" tIns="0" rIns="0" bIns="0" rtlCol="0" anchor="ctr"/>
          <a:lstStyle/>
          <a:p>
            <a:pPr algn="l" indent="0" marL="0">
              <a:buNone/>
            </a:pPr>
            <a:r>
              <a:rPr lang="en-US" sz="1100" b="1" dirty="0">
                <a:solidFill>
                  <a:srgbClr val="993333"/>
                </a:solidFill>
              </a:rPr>
              <a:t>Respite Area Sponsor</a:t>
            </a:r>
            <a:endParaRPr lang="en-US" sz="1100" dirty="0"/>
          </a:p>
        </p:txBody>
      </p:sp>
      <p:sp>
        <p:nvSpPr>
          <p:cNvPr id="53" name="Text 51"/>
          <p:cNvSpPr/>
          <p:nvPr/>
        </p:nvSpPr>
        <p:spPr>
          <a:xfrm>
            <a:off x="5806440" y="3831336"/>
            <a:ext cx="3017520" cy="201168"/>
          </a:xfrm>
          <a:prstGeom prst="rect">
            <a:avLst/>
          </a:prstGeom>
          <a:noFill/>
          <a:ln/>
        </p:spPr>
        <p:txBody>
          <a:bodyPr wrap="square" lIns="0" tIns="0" rIns="0" bIns="0" rtlCol="0" anchor="ctr"/>
          <a:lstStyle/>
          <a:p>
            <a:pPr algn="l" indent="0" marL="0">
              <a:buNone/>
            </a:pPr>
            <a:r>
              <a:rPr lang="en-US" sz="900" i="1" dirty="0">
                <a:solidFill>
                  <a:srgbClr val="CC3333"/>
                </a:solidFill>
              </a:rPr>
              <a:t>Sponsored by Carter Bank &amp; Trust</a:t>
            </a:r>
            <a:endParaRPr lang="en-US" sz="900" dirty="0"/>
          </a:p>
        </p:txBody>
      </p:sp>
      <p:sp>
        <p:nvSpPr>
          <p:cNvPr id="54" name="Text 52"/>
          <p:cNvSpPr/>
          <p:nvPr/>
        </p:nvSpPr>
        <p:spPr>
          <a:xfrm>
            <a:off x="8321040" y="3639312"/>
            <a:ext cx="548640" cy="347472"/>
          </a:xfrm>
          <a:prstGeom prst="rect">
            <a:avLst/>
          </a:prstGeom>
          <a:noFill/>
          <a:ln/>
        </p:spPr>
        <p:txBody>
          <a:bodyPr wrap="square" lIns="0" tIns="0" rIns="0" bIns="0" rtlCol="0" anchor="ctr"/>
          <a:lstStyle/>
          <a:p>
            <a:pPr algn="ctr" indent="0" marL="0">
              <a:buNone/>
            </a:pPr>
            <a:r>
              <a:rPr lang="en-US" sz="900" b="1" dirty="0">
                <a:solidFill>
                  <a:srgbClr val="CC3333"/>
                </a:solidFill>
              </a:rPr>
              <a:t>SOLD</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Shape 1"/>
          <p:cNvSpPr/>
          <p:nvPr/>
        </p:nvSpPr>
        <p:spPr>
          <a:xfrm>
            <a:off x="0" y="54864"/>
            <a:ext cx="3200400" cy="5088636"/>
          </a:xfrm>
          <a:prstGeom prst="rect">
            <a:avLst/>
          </a:prstGeom>
          <a:solidFill>
            <a:srgbClr val="333333"/>
          </a:solidFill>
          <a:ln w="12700">
            <a:solidFill>
              <a:srgbClr val="333333"/>
            </a:solidFill>
            <a:prstDash val="solid"/>
          </a:ln>
        </p:spPr>
      </p:sp>
      <p:sp>
        <p:nvSpPr>
          <p:cNvPr id="4" name="Shape 2"/>
          <p:cNvSpPr/>
          <p:nvPr/>
        </p:nvSpPr>
        <p:spPr>
          <a:xfrm>
            <a:off x="1005840" y="502920"/>
            <a:ext cx="1188720" cy="1188720"/>
          </a:xfrm>
          <a:prstGeom prst="ellipse">
            <a:avLst/>
          </a:prstGeom>
          <a:solidFill>
            <a:srgbClr val="F7C22A"/>
          </a:solidFill>
          <a:ln w="12700">
            <a:solidFill>
              <a:srgbClr val="F7C22A"/>
            </a:solidFill>
            <a:prstDash val="solid"/>
          </a:ln>
        </p:spPr>
      </p:sp>
      <p:pic>
        <p:nvPicPr>
          <p:cNvPr id="5" name="Image 0" descr="preencoded.png">    </p:cNvPr>
          <p:cNvPicPr>
            <a:picLocks noChangeAspect="1"/>
          </p:cNvPicPr>
          <p:nvPr/>
        </p:nvPicPr>
        <p:blipFill>
          <a:blip r:embed="rId1"/>
          <a:stretch>
            <a:fillRect/>
          </a:stretch>
        </p:blipFill>
        <p:spPr>
          <a:xfrm>
            <a:off x="1170432" y="667512"/>
            <a:ext cx="859536" cy="859536"/>
          </a:xfrm>
          <a:prstGeom prst="rect">
            <a:avLst/>
          </a:prstGeom>
        </p:spPr>
      </p:pic>
      <p:sp>
        <p:nvSpPr>
          <p:cNvPr id="6" name="Text 3"/>
          <p:cNvSpPr/>
          <p:nvPr/>
        </p:nvSpPr>
        <p:spPr>
          <a:xfrm>
            <a:off x="137160" y="1828800"/>
            <a:ext cx="2926080" cy="640080"/>
          </a:xfrm>
          <a:prstGeom prst="rect">
            <a:avLst/>
          </a:prstGeom>
          <a:noFill/>
          <a:ln/>
        </p:spPr>
        <p:txBody>
          <a:bodyPr wrap="square" lIns="0" tIns="0" rIns="0" bIns="0" rtlCol="0" anchor="ctr"/>
          <a:lstStyle/>
          <a:p>
            <a:pPr algn="ctr" indent="0" marL="0">
              <a:buNone/>
            </a:pPr>
            <a:r>
              <a:rPr lang="en-US" sz="3600" b="1" dirty="0">
                <a:solidFill>
                  <a:srgbClr val="F7C22A"/>
                </a:solidFill>
              </a:rPr>
              <a:t>$25,000</a:t>
            </a:r>
            <a:endParaRPr lang="en-US" sz="3600" dirty="0"/>
          </a:p>
        </p:txBody>
      </p:sp>
      <p:sp>
        <p:nvSpPr>
          <p:cNvPr id="7" name="Text 4"/>
          <p:cNvSpPr/>
          <p:nvPr/>
        </p:nvSpPr>
        <p:spPr>
          <a:xfrm>
            <a:off x="137160" y="2468880"/>
            <a:ext cx="2926080" cy="1005840"/>
          </a:xfrm>
          <a:prstGeom prst="rect">
            <a:avLst/>
          </a:prstGeom>
          <a:noFill/>
          <a:ln/>
        </p:spPr>
        <p:txBody>
          <a:bodyPr wrap="square" lIns="0" tIns="0" rIns="0" bIns="0" rtlCol="0" anchor="t"/>
          <a:lstStyle/>
          <a:p>
            <a:pPr algn="ctr" indent="0" marL="0">
              <a:buNone/>
            </a:pPr>
            <a:r>
              <a:rPr lang="en-US" sz="1700" b="1" dirty="0">
                <a:solidFill>
                  <a:srgbClr val="FFFFFF"/>
                </a:solidFill>
              </a:rPr>
              <a:t>Presenting Organizational Partner</a:t>
            </a:r>
            <a:endParaRPr lang="en-US" sz="1700" dirty="0"/>
          </a:p>
        </p:txBody>
      </p:sp>
      <p:sp>
        <p:nvSpPr>
          <p:cNvPr id="8" name="Text 5"/>
          <p:cNvSpPr/>
          <p:nvPr/>
        </p:nvSpPr>
        <p:spPr>
          <a:xfrm>
            <a:off x="137160" y="4389120"/>
            <a:ext cx="2926080" cy="548640"/>
          </a:xfrm>
          <a:prstGeom prst="rect">
            <a:avLst/>
          </a:prstGeom>
          <a:noFill/>
          <a:ln/>
        </p:spPr>
        <p:txBody>
          <a:bodyPr wrap="square" lIns="0" tIns="0" rIns="0" bIns="0" rtlCol="0" anchor="ctr"/>
          <a:lstStyle/>
          <a:p>
            <a:pPr algn="ctr" indent="0" marL="0">
              <a:buNone/>
            </a:pPr>
            <a:r>
              <a:rPr lang="en-US" sz="900" dirty="0">
                <a:solidFill>
                  <a:srgbClr val="888888"/>
                </a:solidFill>
              </a:rPr>
              <a:t>kattw@mtnvalor.org</a:t>
            </a:r>
            <a:endParaRPr lang="en-US" sz="900" dirty="0"/>
          </a:p>
          <a:p>
            <a:pPr algn="ctr" indent="0" marL="0">
              <a:buNone/>
            </a:pPr>
            <a:r>
              <a:rPr lang="en-US" sz="900" dirty="0">
                <a:solidFill>
                  <a:srgbClr val="888888"/>
                </a:solidFill>
              </a:rPr>
              <a:t>www.mtnvalor.org</a:t>
            </a:r>
            <a:endParaRPr lang="en-US" sz="900" dirty="0"/>
          </a:p>
        </p:txBody>
      </p:sp>
      <p:sp>
        <p:nvSpPr>
          <p:cNvPr id="9" name="Shape 6"/>
          <p:cNvSpPr/>
          <p:nvPr/>
        </p:nvSpPr>
        <p:spPr>
          <a:xfrm>
            <a:off x="3520440" y="164592"/>
            <a:ext cx="1645920" cy="384048"/>
          </a:xfrm>
          <a:prstGeom prst="rect">
            <a:avLst/>
          </a:prstGeom>
          <a:solidFill>
            <a:srgbClr val="F7C22A"/>
          </a:solidFill>
          <a:ln w="12700">
            <a:solidFill>
              <a:srgbClr val="F7C22A"/>
            </a:solidFill>
            <a:prstDash val="solid"/>
          </a:ln>
        </p:spPr>
      </p:sp>
      <p:sp>
        <p:nvSpPr>
          <p:cNvPr id="10" name="Text 7"/>
          <p:cNvSpPr/>
          <p:nvPr/>
        </p:nvSpPr>
        <p:spPr>
          <a:xfrm>
            <a:off x="3520440" y="164592"/>
            <a:ext cx="1645920" cy="384048"/>
          </a:xfrm>
          <a:prstGeom prst="rect">
            <a:avLst/>
          </a:prstGeom>
          <a:noFill/>
          <a:ln/>
        </p:spPr>
        <p:txBody>
          <a:bodyPr wrap="square" lIns="0" tIns="0" rIns="0" bIns="0" rtlCol="0" anchor="ctr"/>
          <a:lstStyle/>
          <a:p>
            <a:pPr algn="ctr" indent="0" marL="0">
              <a:buNone/>
            </a:pPr>
            <a:r>
              <a:rPr lang="en-US" sz="1100" b="1" dirty="0">
                <a:solidFill>
                  <a:srgbClr val="333333"/>
                </a:solidFill>
              </a:rPr>
              <a:t>AVAILABLE</a:t>
            </a:r>
            <a:endParaRPr lang="en-US" sz="1100" dirty="0"/>
          </a:p>
        </p:txBody>
      </p:sp>
      <p:sp>
        <p:nvSpPr>
          <p:cNvPr id="11" name="Text 8"/>
          <p:cNvSpPr/>
          <p:nvPr/>
        </p:nvSpPr>
        <p:spPr>
          <a:xfrm>
            <a:off x="3520440" y="77724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WHAT YOUR INVESTMENT DOES</a:t>
            </a:r>
            <a:endParaRPr lang="en-US" sz="900" dirty="0"/>
          </a:p>
        </p:txBody>
      </p:sp>
      <p:sp>
        <p:nvSpPr>
          <p:cNvPr id="12" name="Text 9"/>
          <p:cNvSpPr/>
          <p:nvPr/>
        </p:nvSpPr>
        <p:spPr>
          <a:xfrm>
            <a:off x="3520440" y="1051560"/>
            <a:ext cx="5394960" cy="1005840"/>
          </a:xfrm>
          <a:prstGeom prst="rect">
            <a:avLst/>
          </a:prstGeom>
          <a:noFill/>
          <a:ln/>
        </p:spPr>
        <p:txBody>
          <a:bodyPr wrap="square" lIns="0" tIns="0" rIns="0" bIns="0" rtlCol="0" anchor="t"/>
          <a:lstStyle/>
          <a:p>
            <a:pPr algn="l" indent="0" marL="0">
              <a:buNone/>
            </a:pPr>
            <a:r>
              <a:rPr lang="en-US" sz="1300" dirty="0">
                <a:solidFill>
                  <a:srgbClr val="333333"/>
                </a:solidFill>
              </a:rPr>
              <a:t>Funds Mountain Valor's year-round operations — weekly outreach, resource navigation, and direct assistance across seven rural Southwest Virginia counties. This is the partnership that keeps everything running.</a:t>
            </a:r>
            <a:endParaRPr lang="en-US" sz="1300" dirty="0"/>
          </a:p>
        </p:txBody>
      </p:sp>
      <p:sp>
        <p:nvSpPr>
          <p:cNvPr id="13" name="Text 10"/>
          <p:cNvSpPr/>
          <p:nvPr/>
        </p:nvSpPr>
        <p:spPr>
          <a:xfrm>
            <a:off x="3520440" y="219456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PARTNER VISIBILITY INCLUDES</a:t>
            </a:r>
            <a:endParaRPr lang="en-US" sz="900" dirty="0"/>
          </a:p>
        </p:txBody>
      </p:sp>
      <p:sp>
        <p:nvSpPr>
          <p:cNvPr id="14" name="Text 11"/>
          <p:cNvSpPr/>
          <p:nvPr/>
        </p:nvSpPr>
        <p:spPr>
          <a:xfrm>
            <a:off x="3520440" y="2496312"/>
            <a:ext cx="5394960" cy="2560320"/>
          </a:xfrm>
          <a:prstGeom prst="rect">
            <a:avLst/>
          </a:prstGeom>
          <a:noFill/>
          <a:ln/>
        </p:spPr>
        <p:txBody>
          <a:bodyPr wrap="square" lIns="0" tIns="0" rIns="0" bIns="0" rtlCol="0" anchor="t"/>
          <a:lstStyle/>
          <a:p>
            <a:pPr algn="l" marL="342900" indent="-342900">
              <a:spcAft>
                <a:spcPts val="400"/>
              </a:spcAft>
              <a:buSzPct val="100000"/>
              <a:buChar char="•"/>
            </a:pPr>
            <a:r>
              <a:rPr lang="en-US" sz="1200" dirty="0">
                <a:solidFill>
                  <a:srgbClr val="555555"/>
                </a:solidFill>
              </a:rPr>
              <a:t>Premier naming on all handouts and printed materials (~3,000 military/veteran families)</a:t>
            </a:r>
            <a:endParaRPr lang="en-US" sz="1200" dirty="0"/>
          </a:p>
          <a:p>
            <a:pPr algn="l" marL="342900" indent="-342900">
              <a:spcAft>
                <a:spcPts val="400"/>
              </a:spcAft>
              <a:buSzPct val="100000"/>
              <a:buChar char="•"/>
            </a:pPr>
            <a:r>
              <a:rPr lang="en-US" sz="1200" dirty="0">
                <a:solidFill>
                  <a:srgbClr val="555555"/>
                </a:solidFill>
              </a:rPr>
              <a:t>Logo on branded van transporting wheelchair-bound veterans across five counties</a:t>
            </a:r>
            <a:endParaRPr lang="en-US" sz="1200" dirty="0"/>
          </a:p>
          <a:p>
            <a:pPr algn="l" marL="342900" indent="-342900">
              <a:spcAft>
                <a:spcPts val="400"/>
              </a:spcAft>
              <a:buSzPct val="100000"/>
              <a:buChar char="•"/>
            </a:pPr>
            <a:r>
              <a:rPr lang="en-US" sz="1200" dirty="0">
                <a:solidFill>
                  <a:srgbClr val="555555"/>
                </a:solidFill>
              </a:rPr>
              <a:t>Speaking opportunity at Mountain Valor Fest</a:t>
            </a:r>
            <a:endParaRPr lang="en-US" sz="1200" dirty="0"/>
          </a:p>
          <a:p>
            <a:pPr algn="l" marL="342900" indent="-342900">
              <a:spcAft>
                <a:spcPts val="400"/>
              </a:spcAft>
              <a:buSzPct val="100000"/>
              <a:buChar char="•"/>
            </a:pPr>
            <a:r>
              <a:rPr lang="en-US" sz="1200" dirty="0">
                <a:solidFill>
                  <a:srgbClr val="555555"/>
                </a:solidFill>
              </a:rPr>
              <a:t>Logo on MV and MVF commercials + website, social media, and press</a:t>
            </a:r>
            <a:endParaRPr lang="en-US" sz="1200" dirty="0"/>
          </a:p>
          <a:p>
            <a:pPr algn="l" marL="342900" indent="-342900">
              <a:spcAft>
                <a:spcPts val="400"/>
              </a:spcAft>
              <a:buSzPct val="100000"/>
              <a:buChar char="•"/>
            </a:pPr>
            <a:r>
              <a:rPr lang="en-US" sz="1200" dirty="0">
                <a:solidFill>
                  <a:srgbClr val="555555"/>
                </a:solidFill>
              </a:rPr>
              <a:t>One-on-one interview on Mountain Valor podcast</a:t>
            </a:r>
            <a:endParaRPr lang="en-US" sz="1200" dirty="0"/>
          </a:p>
          <a:p>
            <a:pPr algn="l" marL="342900" indent="-342900">
              <a:spcAft>
                <a:spcPts val="400"/>
              </a:spcAft>
              <a:buSzPct val="100000"/>
              <a:buChar char="•"/>
            </a:pPr>
            <a:r>
              <a:rPr lang="en-US" sz="1200" dirty="0">
                <a:solidFill>
                  <a:srgbClr val="555555"/>
                </a:solidFill>
              </a:rPr>
              <a:t>Introductions to attending VIPs — elected officials, local leaders, and community partners</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Shape 1"/>
          <p:cNvSpPr/>
          <p:nvPr/>
        </p:nvSpPr>
        <p:spPr>
          <a:xfrm>
            <a:off x="0" y="54864"/>
            <a:ext cx="3200400" cy="5088636"/>
          </a:xfrm>
          <a:prstGeom prst="rect">
            <a:avLst/>
          </a:prstGeom>
          <a:solidFill>
            <a:srgbClr val="333333"/>
          </a:solidFill>
          <a:ln w="12700">
            <a:solidFill>
              <a:srgbClr val="333333"/>
            </a:solidFill>
            <a:prstDash val="solid"/>
          </a:ln>
        </p:spPr>
      </p:sp>
      <p:sp>
        <p:nvSpPr>
          <p:cNvPr id="4" name="Shape 2"/>
          <p:cNvSpPr/>
          <p:nvPr/>
        </p:nvSpPr>
        <p:spPr>
          <a:xfrm>
            <a:off x="1005840" y="502920"/>
            <a:ext cx="1188720" cy="1188720"/>
          </a:xfrm>
          <a:prstGeom prst="ellipse">
            <a:avLst/>
          </a:prstGeom>
          <a:solidFill>
            <a:srgbClr val="F7C22A"/>
          </a:solidFill>
          <a:ln w="12700">
            <a:solidFill>
              <a:srgbClr val="F7C22A"/>
            </a:solidFill>
            <a:prstDash val="solid"/>
          </a:ln>
        </p:spPr>
      </p:sp>
      <p:pic>
        <p:nvPicPr>
          <p:cNvPr id="5" name="Image 0" descr="preencoded.png">    </p:cNvPr>
          <p:cNvPicPr>
            <a:picLocks noChangeAspect="1"/>
          </p:cNvPicPr>
          <p:nvPr/>
        </p:nvPicPr>
        <p:blipFill>
          <a:blip r:embed="rId1"/>
          <a:stretch>
            <a:fillRect/>
          </a:stretch>
        </p:blipFill>
        <p:spPr>
          <a:xfrm>
            <a:off x="1170432" y="667512"/>
            <a:ext cx="859536" cy="859536"/>
          </a:xfrm>
          <a:prstGeom prst="rect">
            <a:avLst/>
          </a:prstGeom>
        </p:spPr>
      </p:pic>
      <p:sp>
        <p:nvSpPr>
          <p:cNvPr id="6" name="Text 3"/>
          <p:cNvSpPr/>
          <p:nvPr/>
        </p:nvSpPr>
        <p:spPr>
          <a:xfrm>
            <a:off x="137160" y="1828800"/>
            <a:ext cx="2926080" cy="640080"/>
          </a:xfrm>
          <a:prstGeom prst="rect">
            <a:avLst/>
          </a:prstGeom>
          <a:noFill/>
          <a:ln/>
        </p:spPr>
        <p:txBody>
          <a:bodyPr wrap="square" lIns="0" tIns="0" rIns="0" bIns="0" rtlCol="0" anchor="ctr"/>
          <a:lstStyle/>
          <a:p>
            <a:pPr algn="ctr" indent="0" marL="0">
              <a:buNone/>
            </a:pPr>
            <a:r>
              <a:rPr lang="en-US" sz="3600" b="1" dirty="0">
                <a:solidFill>
                  <a:srgbClr val="F7C22A"/>
                </a:solidFill>
              </a:rPr>
              <a:t>$10,000</a:t>
            </a:r>
            <a:endParaRPr lang="en-US" sz="3600" dirty="0"/>
          </a:p>
        </p:txBody>
      </p:sp>
      <p:sp>
        <p:nvSpPr>
          <p:cNvPr id="7" name="Text 4"/>
          <p:cNvSpPr/>
          <p:nvPr/>
        </p:nvSpPr>
        <p:spPr>
          <a:xfrm>
            <a:off x="137160" y="2468880"/>
            <a:ext cx="2926080" cy="1005840"/>
          </a:xfrm>
          <a:prstGeom prst="rect">
            <a:avLst/>
          </a:prstGeom>
          <a:noFill/>
          <a:ln/>
        </p:spPr>
        <p:txBody>
          <a:bodyPr wrap="square" lIns="0" tIns="0" rIns="0" bIns="0" rtlCol="0" anchor="t"/>
          <a:lstStyle/>
          <a:p>
            <a:pPr algn="ctr" indent="0" marL="0">
              <a:buNone/>
            </a:pPr>
            <a:r>
              <a:rPr lang="en-US" sz="1700" b="1" dirty="0">
                <a:solidFill>
                  <a:srgbClr val="FFFFFF"/>
                </a:solidFill>
              </a:rPr>
              <a:t>Organization Supporter</a:t>
            </a:r>
            <a:endParaRPr lang="en-US" sz="1700" dirty="0"/>
          </a:p>
        </p:txBody>
      </p:sp>
      <p:sp>
        <p:nvSpPr>
          <p:cNvPr id="8" name="Text 5"/>
          <p:cNvSpPr/>
          <p:nvPr/>
        </p:nvSpPr>
        <p:spPr>
          <a:xfrm>
            <a:off x="137160" y="4389120"/>
            <a:ext cx="2926080" cy="548640"/>
          </a:xfrm>
          <a:prstGeom prst="rect">
            <a:avLst/>
          </a:prstGeom>
          <a:noFill/>
          <a:ln/>
        </p:spPr>
        <p:txBody>
          <a:bodyPr wrap="square" lIns="0" tIns="0" rIns="0" bIns="0" rtlCol="0" anchor="ctr"/>
          <a:lstStyle/>
          <a:p>
            <a:pPr algn="ctr" indent="0" marL="0">
              <a:buNone/>
            </a:pPr>
            <a:r>
              <a:rPr lang="en-US" sz="900" dirty="0">
                <a:solidFill>
                  <a:srgbClr val="888888"/>
                </a:solidFill>
              </a:rPr>
              <a:t>kattw@mtnvalor.org</a:t>
            </a:r>
            <a:endParaRPr lang="en-US" sz="900" dirty="0"/>
          </a:p>
          <a:p>
            <a:pPr algn="ctr" indent="0" marL="0">
              <a:buNone/>
            </a:pPr>
            <a:r>
              <a:rPr lang="en-US" sz="900" dirty="0">
                <a:solidFill>
                  <a:srgbClr val="888888"/>
                </a:solidFill>
              </a:rPr>
              <a:t>www.mtnvalor.org</a:t>
            </a:r>
            <a:endParaRPr lang="en-US" sz="900" dirty="0"/>
          </a:p>
        </p:txBody>
      </p:sp>
      <p:sp>
        <p:nvSpPr>
          <p:cNvPr id="9" name="Shape 6"/>
          <p:cNvSpPr/>
          <p:nvPr/>
        </p:nvSpPr>
        <p:spPr>
          <a:xfrm>
            <a:off x="3520440" y="164592"/>
            <a:ext cx="1645920" cy="384048"/>
          </a:xfrm>
          <a:prstGeom prst="rect">
            <a:avLst/>
          </a:prstGeom>
          <a:solidFill>
            <a:srgbClr val="F7C22A"/>
          </a:solidFill>
          <a:ln w="12700">
            <a:solidFill>
              <a:srgbClr val="F7C22A"/>
            </a:solidFill>
            <a:prstDash val="solid"/>
          </a:ln>
        </p:spPr>
      </p:sp>
      <p:sp>
        <p:nvSpPr>
          <p:cNvPr id="10" name="Text 7"/>
          <p:cNvSpPr/>
          <p:nvPr/>
        </p:nvSpPr>
        <p:spPr>
          <a:xfrm>
            <a:off x="3520440" y="164592"/>
            <a:ext cx="1645920" cy="384048"/>
          </a:xfrm>
          <a:prstGeom prst="rect">
            <a:avLst/>
          </a:prstGeom>
          <a:noFill/>
          <a:ln/>
        </p:spPr>
        <p:txBody>
          <a:bodyPr wrap="square" lIns="0" tIns="0" rIns="0" bIns="0" rtlCol="0" anchor="ctr"/>
          <a:lstStyle/>
          <a:p>
            <a:pPr algn="ctr" indent="0" marL="0">
              <a:buNone/>
            </a:pPr>
            <a:r>
              <a:rPr lang="en-US" sz="1100" b="1" dirty="0">
                <a:solidFill>
                  <a:srgbClr val="333333"/>
                </a:solidFill>
              </a:rPr>
              <a:t>AVAILABLE</a:t>
            </a:r>
            <a:endParaRPr lang="en-US" sz="1100" dirty="0"/>
          </a:p>
        </p:txBody>
      </p:sp>
      <p:sp>
        <p:nvSpPr>
          <p:cNvPr id="11" name="Text 8"/>
          <p:cNvSpPr/>
          <p:nvPr/>
        </p:nvSpPr>
        <p:spPr>
          <a:xfrm>
            <a:off x="3520440" y="77724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WHAT YOUR INVESTMENT DOES</a:t>
            </a:r>
            <a:endParaRPr lang="en-US" sz="900" dirty="0"/>
          </a:p>
        </p:txBody>
      </p:sp>
      <p:sp>
        <p:nvSpPr>
          <p:cNvPr id="12" name="Text 9"/>
          <p:cNvSpPr/>
          <p:nvPr/>
        </p:nvSpPr>
        <p:spPr>
          <a:xfrm>
            <a:off x="3520440" y="1051560"/>
            <a:ext cx="5394960" cy="1005840"/>
          </a:xfrm>
          <a:prstGeom prst="rect">
            <a:avLst/>
          </a:prstGeom>
          <a:noFill/>
          <a:ln/>
        </p:spPr>
        <p:txBody>
          <a:bodyPr wrap="square" lIns="0" tIns="0" rIns="0" bIns="0" rtlCol="0" anchor="t"/>
          <a:lstStyle/>
          <a:p>
            <a:pPr algn="l" indent="0" marL="0">
              <a:buNone/>
            </a:pPr>
            <a:r>
              <a:rPr lang="en-US" sz="1300" dirty="0">
                <a:solidFill>
                  <a:srgbClr val="333333"/>
                </a:solidFill>
              </a:rPr>
              <a:t>Sustains Mountain Valor's ongoing programs connecting rural veterans and families to benefits, healthcare resources, and community support they would not otherwise reach.</a:t>
            </a:r>
            <a:endParaRPr lang="en-US" sz="1300" dirty="0"/>
          </a:p>
        </p:txBody>
      </p:sp>
      <p:sp>
        <p:nvSpPr>
          <p:cNvPr id="13" name="Text 10"/>
          <p:cNvSpPr/>
          <p:nvPr/>
        </p:nvSpPr>
        <p:spPr>
          <a:xfrm>
            <a:off x="3520440" y="219456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PARTNER VISIBILITY INCLUDES</a:t>
            </a:r>
            <a:endParaRPr lang="en-US" sz="900" dirty="0"/>
          </a:p>
        </p:txBody>
      </p:sp>
      <p:sp>
        <p:nvSpPr>
          <p:cNvPr id="14" name="Text 11"/>
          <p:cNvSpPr/>
          <p:nvPr/>
        </p:nvSpPr>
        <p:spPr>
          <a:xfrm>
            <a:off x="3520440" y="2496312"/>
            <a:ext cx="5394960" cy="2560320"/>
          </a:xfrm>
          <a:prstGeom prst="rect">
            <a:avLst/>
          </a:prstGeom>
          <a:noFill/>
          <a:ln/>
        </p:spPr>
        <p:txBody>
          <a:bodyPr wrap="square" lIns="0" tIns="0" rIns="0" bIns="0" rtlCol="0" anchor="t"/>
          <a:lstStyle/>
          <a:p>
            <a:pPr algn="l" marL="342900" indent="-342900">
              <a:spcAft>
                <a:spcPts val="400"/>
              </a:spcAft>
              <a:buSzPct val="100000"/>
              <a:buChar char="•"/>
            </a:pPr>
            <a:r>
              <a:rPr lang="en-US" sz="1200" dirty="0">
                <a:solidFill>
                  <a:srgbClr val="555555"/>
                </a:solidFill>
              </a:rPr>
              <a:t>Named Organizational Partner on printed materials</a:t>
            </a:r>
            <a:endParaRPr lang="en-US" sz="1200" dirty="0"/>
          </a:p>
          <a:p>
            <a:pPr algn="l" marL="342900" indent="-342900">
              <a:spcAft>
                <a:spcPts val="400"/>
              </a:spcAft>
              <a:buSzPct val="100000"/>
              <a:buChar char="•"/>
            </a:pPr>
            <a:r>
              <a:rPr lang="en-US" sz="1200" dirty="0">
                <a:solidFill>
                  <a:srgbClr val="555555"/>
                </a:solidFill>
              </a:rPr>
              <a:t>Logo on branded van and MV/MVF commercials</a:t>
            </a:r>
            <a:endParaRPr lang="en-US" sz="1200" dirty="0"/>
          </a:p>
          <a:p>
            <a:pPr algn="l" marL="342900" indent="-342900">
              <a:spcAft>
                <a:spcPts val="400"/>
              </a:spcAft>
              <a:buSzPct val="100000"/>
              <a:buChar char="•"/>
            </a:pPr>
            <a:r>
              <a:rPr lang="en-US" sz="1200" dirty="0">
                <a:solidFill>
                  <a:srgbClr val="555555"/>
                </a:solidFill>
              </a:rPr>
              <a:t>Year-round recognition on website and social media</a:t>
            </a:r>
            <a:endParaRPr lang="en-US" sz="1200" dirty="0"/>
          </a:p>
          <a:p>
            <a:pPr algn="l" marL="342900" indent="-342900">
              <a:spcAft>
                <a:spcPts val="400"/>
              </a:spcAft>
              <a:buSzPct val="100000"/>
              <a:buChar char="•"/>
            </a:pPr>
            <a:r>
              <a:rPr lang="en-US" sz="1200" dirty="0">
                <a:solidFill>
                  <a:srgbClr val="555555"/>
                </a:solidFill>
              </a:rPr>
              <a:t>Speaking opportunity and on-site presence at Mountain Valor Fest</a:t>
            </a:r>
            <a:endParaRPr lang="en-US" sz="1200" dirty="0"/>
          </a:p>
          <a:p>
            <a:pPr algn="l" marL="342900" indent="-342900">
              <a:spcAft>
                <a:spcPts val="400"/>
              </a:spcAft>
              <a:buSzPct val="100000"/>
              <a:buChar char="•"/>
            </a:pPr>
            <a:r>
              <a:rPr lang="en-US" sz="1200" dirty="0">
                <a:solidFill>
                  <a:srgbClr val="555555"/>
                </a:solidFill>
              </a:rPr>
              <a:t>One-on-one podcast interview</a:t>
            </a:r>
            <a:endParaRPr lang="en-US" sz="1200" dirty="0"/>
          </a:p>
          <a:p>
            <a:pPr algn="l" marL="342900" indent="-342900">
              <a:spcAft>
                <a:spcPts val="400"/>
              </a:spcAft>
              <a:buSzPct val="100000"/>
              <a:buChar char="•"/>
            </a:pPr>
            <a:r>
              <a:rPr lang="en-US" sz="1200" dirty="0">
                <a:solidFill>
                  <a:srgbClr val="555555"/>
                </a:solidFill>
              </a:rPr>
              <a:t>Introductions to attending VIPs</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Shape 1"/>
          <p:cNvSpPr/>
          <p:nvPr/>
        </p:nvSpPr>
        <p:spPr>
          <a:xfrm>
            <a:off x="0" y="54864"/>
            <a:ext cx="3200400" cy="5088636"/>
          </a:xfrm>
          <a:prstGeom prst="rect">
            <a:avLst/>
          </a:prstGeom>
          <a:solidFill>
            <a:srgbClr val="333333"/>
          </a:solidFill>
          <a:ln w="12700">
            <a:solidFill>
              <a:srgbClr val="333333"/>
            </a:solidFill>
            <a:prstDash val="solid"/>
          </a:ln>
        </p:spPr>
      </p:sp>
      <p:sp>
        <p:nvSpPr>
          <p:cNvPr id="4" name="Shape 2"/>
          <p:cNvSpPr/>
          <p:nvPr/>
        </p:nvSpPr>
        <p:spPr>
          <a:xfrm>
            <a:off x="1005840" y="502920"/>
            <a:ext cx="1188720" cy="1188720"/>
          </a:xfrm>
          <a:prstGeom prst="ellipse">
            <a:avLst/>
          </a:prstGeom>
          <a:solidFill>
            <a:srgbClr val="F7C22A"/>
          </a:solidFill>
          <a:ln w="12700">
            <a:solidFill>
              <a:srgbClr val="F7C22A"/>
            </a:solidFill>
            <a:prstDash val="solid"/>
          </a:ln>
        </p:spPr>
      </p:sp>
      <p:pic>
        <p:nvPicPr>
          <p:cNvPr id="5" name="Image 0" descr="preencoded.png">    </p:cNvPr>
          <p:cNvPicPr>
            <a:picLocks noChangeAspect="1"/>
          </p:cNvPicPr>
          <p:nvPr/>
        </p:nvPicPr>
        <p:blipFill>
          <a:blip r:embed="rId1"/>
          <a:stretch>
            <a:fillRect/>
          </a:stretch>
        </p:blipFill>
        <p:spPr>
          <a:xfrm>
            <a:off x="1170432" y="667512"/>
            <a:ext cx="859536" cy="859536"/>
          </a:xfrm>
          <a:prstGeom prst="rect">
            <a:avLst/>
          </a:prstGeom>
        </p:spPr>
      </p:pic>
      <p:sp>
        <p:nvSpPr>
          <p:cNvPr id="6" name="Text 3"/>
          <p:cNvSpPr/>
          <p:nvPr/>
        </p:nvSpPr>
        <p:spPr>
          <a:xfrm>
            <a:off x="137160" y="1828800"/>
            <a:ext cx="2926080" cy="640080"/>
          </a:xfrm>
          <a:prstGeom prst="rect">
            <a:avLst/>
          </a:prstGeom>
          <a:noFill/>
          <a:ln/>
        </p:spPr>
        <p:txBody>
          <a:bodyPr wrap="square" lIns="0" tIns="0" rIns="0" bIns="0" rtlCol="0" anchor="ctr"/>
          <a:lstStyle/>
          <a:p>
            <a:pPr algn="ctr" indent="0" marL="0">
              <a:buNone/>
            </a:pPr>
            <a:r>
              <a:rPr lang="en-US" sz="3600" b="1" dirty="0">
                <a:solidFill>
                  <a:srgbClr val="F7C22A"/>
                </a:solidFill>
              </a:rPr>
              <a:t>$5,000</a:t>
            </a:r>
            <a:endParaRPr lang="en-US" sz="3600" dirty="0"/>
          </a:p>
        </p:txBody>
      </p:sp>
      <p:sp>
        <p:nvSpPr>
          <p:cNvPr id="7" name="Text 4"/>
          <p:cNvSpPr/>
          <p:nvPr/>
        </p:nvSpPr>
        <p:spPr>
          <a:xfrm>
            <a:off x="137160" y="2468880"/>
            <a:ext cx="2926080" cy="1005840"/>
          </a:xfrm>
          <a:prstGeom prst="rect">
            <a:avLst/>
          </a:prstGeom>
          <a:noFill/>
          <a:ln/>
        </p:spPr>
        <p:txBody>
          <a:bodyPr wrap="square" lIns="0" tIns="0" rIns="0" bIns="0" rtlCol="0" anchor="t"/>
          <a:lstStyle/>
          <a:p>
            <a:pPr algn="ctr" indent="0" marL="0">
              <a:buNone/>
            </a:pPr>
            <a:r>
              <a:rPr lang="en-US" sz="1700" b="1" dirty="0">
                <a:solidFill>
                  <a:srgbClr val="FFFFFF"/>
                </a:solidFill>
              </a:rPr>
              <a:t>Primary Festival Sponsor</a:t>
            </a:r>
            <a:endParaRPr lang="en-US" sz="1700" dirty="0"/>
          </a:p>
        </p:txBody>
      </p:sp>
      <p:sp>
        <p:nvSpPr>
          <p:cNvPr id="8" name="Text 5"/>
          <p:cNvSpPr/>
          <p:nvPr/>
        </p:nvSpPr>
        <p:spPr>
          <a:xfrm>
            <a:off x="137160" y="4389120"/>
            <a:ext cx="2926080" cy="548640"/>
          </a:xfrm>
          <a:prstGeom prst="rect">
            <a:avLst/>
          </a:prstGeom>
          <a:noFill/>
          <a:ln/>
        </p:spPr>
        <p:txBody>
          <a:bodyPr wrap="square" lIns="0" tIns="0" rIns="0" bIns="0" rtlCol="0" anchor="ctr"/>
          <a:lstStyle/>
          <a:p>
            <a:pPr algn="ctr" indent="0" marL="0">
              <a:buNone/>
            </a:pPr>
            <a:r>
              <a:rPr lang="en-US" sz="900" dirty="0">
                <a:solidFill>
                  <a:srgbClr val="888888"/>
                </a:solidFill>
              </a:rPr>
              <a:t>kattw@mtnvalor.org</a:t>
            </a:r>
            <a:endParaRPr lang="en-US" sz="900" dirty="0"/>
          </a:p>
          <a:p>
            <a:pPr algn="ctr" indent="0" marL="0">
              <a:buNone/>
            </a:pPr>
            <a:r>
              <a:rPr lang="en-US" sz="900" dirty="0">
                <a:solidFill>
                  <a:srgbClr val="888888"/>
                </a:solidFill>
              </a:rPr>
              <a:t>www.mtnvalor.org</a:t>
            </a:r>
            <a:endParaRPr lang="en-US" sz="900" dirty="0"/>
          </a:p>
        </p:txBody>
      </p:sp>
      <p:sp>
        <p:nvSpPr>
          <p:cNvPr id="9" name="Shape 6"/>
          <p:cNvSpPr/>
          <p:nvPr/>
        </p:nvSpPr>
        <p:spPr>
          <a:xfrm>
            <a:off x="3520440" y="164592"/>
            <a:ext cx="1645920" cy="384048"/>
          </a:xfrm>
          <a:prstGeom prst="rect">
            <a:avLst/>
          </a:prstGeom>
          <a:solidFill>
            <a:srgbClr val="CC3333"/>
          </a:solidFill>
          <a:ln w="12700">
            <a:solidFill>
              <a:srgbClr val="CC3333"/>
            </a:solidFill>
            <a:prstDash val="solid"/>
          </a:ln>
        </p:spPr>
      </p:sp>
      <p:sp>
        <p:nvSpPr>
          <p:cNvPr id="10" name="Text 7"/>
          <p:cNvSpPr/>
          <p:nvPr/>
        </p:nvSpPr>
        <p:spPr>
          <a:xfrm>
            <a:off x="3520440" y="164592"/>
            <a:ext cx="1645920" cy="384048"/>
          </a:xfrm>
          <a:prstGeom prst="rect">
            <a:avLst/>
          </a:prstGeom>
          <a:noFill/>
          <a:ln/>
        </p:spPr>
        <p:txBody>
          <a:bodyPr wrap="square" lIns="0" tIns="0" rIns="0" bIns="0" rtlCol="0" anchor="ctr"/>
          <a:lstStyle/>
          <a:p>
            <a:pPr algn="ctr" indent="0" marL="0">
              <a:buNone/>
            </a:pPr>
            <a:r>
              <a:rPr lang="en-US" sz="1100" b="1" dirty="0">
                <a:solidFill>
                  <a:srgbClr val="FFFFFF"/>
                </a:solidFill>
              </a:rPr>
              <a:t>SOLD — 2026</a:t>
            </a:r>
            <a:endParaRPr lang="en-US" sz="1100" dirty="0"/>
          </a:p>
        </p:txBody>
      </p:sp>
      <p:sp>
        <p:nvSpPr>
          <p:cNvPr id="11" name="Text 8"/>
          <p:cNvSpPr/>
          <p:nvPr/>
        </p:nvSpPr>
        <p:spPr>
          <a:xfrm>
            <a:off x="3520440" y="566928"/>
            <a:ext cx="5394960" cy="274320"/>
          </a:xfrm>
          <a:prstGeom prst="rect">
            <a:avLst/>
          </a:prstGeom>
          <a:noFill/>
          <a:ln/>
        </p:spPr>
        <p:txBody>
          <a:bodyPr wrap="square" lIns="0" tIns="0" rIns="0" bIns="0" rtlCol="0" anchor="ctr"/>
          <a:lstStyle/>
          <a:p>
            <a:pPr algn="l" indent="0" marL="0">
              <a:buNone/>
            </a:pPr>
            <a:r>
              <a:rPr lang="en-US" sz="1100" i="1" dirty="0">
                <a:solidFill>
                  <a:srgbClr val="CC3333"/>
                </a:solidFill>
              </a:rPr>
              <a:t>Sponsored by BAE Systems</a:t>
            </a:r>
            <a:endParaRPr lang="en-US" sz="1100" dirty="0"/>
          </a:p>
        </p:txBody>
      </p:sp>
      <p:sp>
        <p:nvSpPr>
          <p:cNvPr id="12" name="Text 9"/>
          <p:cNvSpPr/>
          <p:nvPr/>
        </p:nvSpPr>
        <p:spPr>
          <a:xfrm>
            <a:off x="3520440" y="96012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WHAT YOUR INVESTMENT DOES</a:t>
            </a:r>
            <a:endParaRPr lang="en-US" sz="900" dirty="0"/>
          </a:p>
        </p:txBody>
      </p:sp>
      <p:sp>
        <p:nvSpPr>
          <p:cNvPr id="13" name="Text 10"/>
          <p:cNvSpPr/>
          <p:nvPr/>
        </p:nvSpPr>
        <p:spPr>
          <a:xfrm>
            <a:off x="3520440" y="1234440"/>
            <a:ext cx="5394960" cy="1005840"/>
          </a:xfrm>
          <a:prstGeom prst="rect">
            <a:avLst/>
          </a:prstGeom>
          <a:noFill/>
          <a:ln/>
        </p:spPr>
        <p:txBody>
          <a:bodyPr wrap="square" lIns="0" tIns="0" rIns="0" bIns="0" rtlCol="0" anchor="t"/>
          <a:lstStyle/>
          <a:p>
            <a:pPr algn="l" indent="0" marL="0">
              <a:buNone/>
            </a:pPr>
            <a:r>
              <a:rPr lang="en-US" sz="1300" dirty="0">
                <a:solidFill>
                  <a:srgbClr val="333333"/>
                </a:solidFill>
              </a:rPr>
              <a:t>Directly funds Mountain Valor Fest operations, ensuring the event remains free and accessible to every veteran, caregiver, and family member who attends.</a:t>
            </a:r>
            <a:endParaRPr lang="en-US" sz="1300" dirty="0"/>
          </a:p>
        </p:txBody>
      </p:sp>
      <p:sp>
        <p:nvSpPr>
          <p:cNvPr id="14" name="Text 11"/>
          <p:cNvSpPr/>
          <p:nvPr/>
        </p:nvSpPr>
        <p:spPr>
          <a:xfrm>
            <a:off x="3520440" y="237744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PARTNER VISIBILITY INCLUDES</a:t>
            </a:r>
            <a:endParaRPr lang="en-US" sz="900" dirty="0"/>
          </a:p>
        </p:txBody>
      </p:sp>
      <p:sp>
        <p:nvSpPr>
          <p:cNvPr id="15" name="Text 12"/>
          <p:cNvSpPr/>
          <p:nvPr/>
        </p:nvSpPr>
        <p:spPr>
          <a:xfrm>
            <a:off x="3520440" y="2679192"/>
            <a:ext cx="5394960" cy="2560320"/>
          </a:xfrm>
          <a:prstGeom prst="rect">
            <a:avLst/>
          </a:prstGeom>
          <a:noFill/>
          <a:ln/>
        </p:spPr>
        <p:txBody>
          <a:bodyPr wrap="square" lIns="0" tIns="0" rIns="0" bIns="0" rtlCol="0" anchor="t"/>
          <a:lstStyle/>
          <a:p>
            <a:pPr algn="l" marL="342900" indent="-342900">
              <a:spcAft>
                <a:spcPts val="400"/>
              </a:spcAft>
              <a:buSzPct val="100000"/>
              <a:buChar char="•"/>
            </a:pPr>
            <a:r>
              <a:rPr lang="en-US" sz="1200" dirty="0">
                <a:solidFill>
                  <a:srgbClr val="555555"/>
                </a:solidFill>
              </a:rPr>
              <a:t>Major logo placement on all festival signage and promotional materials</a:t>
            </a:r>
            <a:endParaRPr lang="en-US" sz="1200" dirty="0"/>
          </a:p>
          <a:p>
            <a:pPr algn="l" marL="342900" indent="-342900">
              <a:spcAft>
                <a:spcPts val="400"/>
              </a:spcAft>
              <a:buSzPct val="100000"/>
              <a:buChar char="•"/>
            </a:pPr>
            <a:r>
              <a:rPr lang="en-US" sz="1200" dirty="0">
                <a:solidFill>
                  <a:srgbClr val="555555"/>
                </a:solidFill>
              </a:rPr>
              <a:t>Recognition in media outreach and social posts</a:t>
            </a:r>
            <a:endParaRPr lang="en-US" sz="1200" dirty="0"/>
          </a:p>
          <a:p>
            <a:pPr algn="l" marL="342900" indent="-342900">
              <a:spcAft>
                <a:spcPts val="400"/>
              </a:spcAft>
              <a:buSzPct val="100000"/>
              <a:buChar char="•"/>
            </a:pPr>
            <a:r>
              <a:rPr lang="en-US" sz="1200" dirty="0">
                <a:solidFill>
                  <a:srgbClr val="555555"/>
                </a:solidFill>
              </a:rPr>
              <a:t>On-site presence and acknowledgments throughout the event</a:t>
            </a:r>
            <a:endParaRPr lang="en-US" sz="1200" dirty="0"/>
          </a:p>
          <a:p>
            <a:pPr algn="l" marL="342900" indent="-342900">
              <a:spcAft>
                <a:spcPts val="400"/>
              </a:spcAft>
              <a:buSzPct val="100000"/>
              <a:buChar char="•"/>
            </a:pPr>
            <a:r>
              <a:rPr lang="en-US" sz="1200" dirty="0">
                <a:solidFill>
                  <a:srgbClr val="555555"/>
                </a:solidFill>
              </a:rPr>
              <a:t>Logo included on MVF commercials</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Shape 1"/>
          <p:cNvSpPr/>
          <p:nvPr/>
        </p:nvSpPr>
        <p:spPr>
          <a:xfrm>
            <a:off x="0" y="54864"/>
            <a:ext cx="3200400" cy="5088636"/>
          </a:xfrm>
          <a:prstGeom prst="rect">
            <a:avLst/>
          </a:prstGeom>
          <a:solidFill>
            <a:srgbClr val="333333"/>
          </a:solidFill>
          <a:ln w="12700">
            <a:solidFill>
              <a:srgbClr val="333333"/>
            </a:solidFill>
            <a:prstDash val="solid"/>
          </a:ln>
        </p:spPr>
      </p:sp>
      <p:sp>
        <p:nvSpPr>
          <p:cNvPr id="4" name="Shape 2"/>
          <p:cNvSpPr/>
          <p:nvPr/>
        </p:nvSpPr>
        <p:spPr>
          <a:xfrm>
            <a:off x="1005840" y="502920"/>
            <a:ext cx="1188720" cy="1188720"/>
          </a:xfrm>
          <a:prstGeom prst="ellipse">
            <a:avLst/>
          </a:prstGeom>
          <a:solidFill>
            <a:srgbClr val="F7C22A"/>
          </a:solidFill>
          <a:ln w="12700">
            <a:solidFill>
              <a:srgbClr val="F7C22A"/>
            </a:solidFill>
            <a:prstDash val="solid"/>
          </a:ln>
        </p:spPr>
      </p:sp>
      <p:pic>
        <p:nvPicPr>
          <p:cNvPr id="5" name="Image 0" descr="preencoded.png">    </p:cNvPr>
          <p:cNvPicPr>
            <a:picLocks noChangeAspect="1"/>
          </p:cNvPicPr>
          <p:nvPr/>
        </p:nvPicPr>
        <p:blipFill>
          <a:blip r:embed="rId1"/>
          <a:stretch>
            <a:fillRect/>
          </a:stretch>
        </p:blipFill>
        <p:spPr>
          <a:xfrm>
            <a:off x="1170432" y="667512"/>
            <a:ext cx="859536" cy="859536"/>
          </a:xfrm>
          <a:prstGeom prst="rect">
            <a:avLst/>
          </a:prstGeom>
        </p:spPr>
      </p:pic>
      <p:sp>
        <p:nvSpPr>
          <p:cNvPr id="6" name="Text 3"/>
          <p:cNvSpPr/>
          <p:nvPr/>
        </p:nvSpPr>
        <p:spPr>
          <a:xfrm>
            <a:off x="137160" y="1828800"/>
            <a:ext cx="2926080" cy="640080"/>
          </a:xfrm>
          <a:prstGeom prst="rect">
            <a:avLst/>
          </a:prstGeom>
          <a:noFill/>
          <a:ln/>
        </p:spPr>
        <p:txBody>
          <a:bodyPr wrap="square" lIns="0" tIns="0" rIns="0" bIns="0" rtlCol="0" anchor="ctr"/>
          <a:lstStyle/>
          <a:p>
            <a:pPr algn="ctr" indent="0" marL="0">
              <a:buNone/>
            </a:pPr>
            <a:r>
              <a:rPr lang="en-US" sz="3600" b="1" dirty="0">
                <a:solidFill>
                  <a:srgbClr val="F7C22A"/>
                </a:solidFill>
              </a:rPr>
              <a:t>$4,000</a:t>
            </a:r>
            <a:endParaRPr lang="en-US" sz="3600" dirty="0"/>
          </a:p>
        </p:txBody>
      </p:sp>
      <p:sp>
        <p:nvSpPr>
          <p:cNvPr id="7" name="Text 4"/>
          <p:cNvSpPr/>
          <p:nvPr/>
        </p:nvSpPr>
        <p:spPr>
          <a:xfrm>
            <a:off x="137160" y="2468880"/>
            <a:ext cx="2926080" cy="1005840"/>
          </a:xfrm>
          <a:prstGeom prst="rect">
            <a:avLst/>
          </a:prstGeom>
          <a:noFill/>
          <a:ln/>
        </p:spPr>
        <p:txBody>
          <a:bodyPr wrap="square" lIns="0" tIns="0" rIns="0" bIns="0" rtlCol="0" anchor="t"/>
          <a:lstStyle/>
          <a:p>
            <a:pPr algn="ctr" indent="0" marL="0">
              <a:buNone/>
            </a:pPr>
            <a:r>
              <a:rPr lang="en-US" sz="1700" b="1" dirty="0">
                <a:solidFill>
                  <a:srgbClr val="FFFFFF"/>
                </a:solidFill>
              </a:rPr>
              <a:t>Marketing Sponsor</a:t>
            </a:r>
            <a:endParaRPr lang="en-US" sz="1700" dirty="0"/>
          </a:p>
        </p:txBody>
      </p:sp>
      <p:sp>
        <p:nvSpPr>
          <p:cNvPr id="8" name="Text 5"/>
          <p:cNvSpPr/>
          <p:nvPr/>
        </p:nvSpPr>
        <p:spPr>
          <a:xfrm>
            <a:off x="137160" y="4389120"/>
            <a:ext cx="2926080" cy="548640"/>
          </a:xfrm>
          <a:prstGeom prst="rect">
            <a:avLst/>
          </a:prstGeom>
          <a:noFill/>
          <a:ln/>
        </p:spPr>
        <p:txBody>
          <a:bodyPr wrap="square" lIns="0" tIns="0" rIns="0" bIns="0" rtlCol="0" anchor="ctr"/>
          <a:lstStyle/>
          <a:p>
            <a:pPr algn="ctr" indent="0" marL="0">
              <a:buNone/>
            </a:pPr>
            <a:r>
              <a:rPr lang="en-US" sz="900" dirty="0">
                <a:solidFill>
                  <a:srgbClr val="888888"/>
                </a:solidFill>
              </a:rPr>
              <a:t>kattw@mtnvalor.org</a:t>
            </a:r>
            <a:endParaRPr lang="en-US" sz="900" dirty="0"/>
          </a:p>
          <a:p>
            <a:pPr algn="ctr" indent="0" marL="0">
              <a:buNone/>
            </a:pPr>
            <a:r>
              <a:rPr lang="en-US" sz="900" dirty="0">
                <a:solidFill>
                  <a:srgbClr val="888888"/>
                </a:solidFill>
              </a:rPr>
              <a:t>www.mtnvalor.org</a:t>
            </a:r>
            <a:endParaRPr lang="en-US" sz="900" dirty="0"/>
          </a:p>
        </p:txBody>
      </p:sp>
      <p:sp>
        <p:nvSpPr>
          <p:cNvPr id="9" name="Shape 6"/>
          <p:cNvSpPr/>
          <p:nvPr/>
        </p:nvSpPr>
        <p:spPr>
          <a:xfrm>
            <a:off x="3520440" y="164592"/>
            <a:ext cx="1645920" cy="384048"/>
          </a:xfrm>
          <a:prstGeom prst="rect">
            <a:avLst/>
          </a:prstGeom>
          <a:solidFill>
            <a:srgbClr val="F7C22A"/>
          </a:solidFill>
          <a:ln w="12700">
            <a:solidFill>
              <a:srgbClr val="F7C22A"/>
            </a:solidFill>
            <a:prstDash val="solid"/>
          </a:ln>
        </p:spPr>
      </p:sp>
      <p:sp>
        <p:nvSpPr>
          <p:cNvPr id="10" name="Text 7"/>
          <p:cNvSpPr/>
          <p:nvPr/>
        </p:nvSpPr>
        <p:spPr>
          <a:xfrm>
            <a:off x="3520440" y="164592"/>
            <a:ext cx="1645920" cy="384048"/>
          </a:xfrm>
          <a:prstGeom prst="rect">
            <a:avLst/>
          </a:prstGeom>
          <a:noFill/>
          <a:ln/>
        </p:spPr>
        <p:txBody>
          <a:bodyPr wrap="square" lIns="0" tIns="0" rIns="0" bIns="0" rtlCol="0" anchor="ctr"/>
          <a:lstStyle/>
          <a:p>
            <a:pPr algn="ctr" indent="0" marL="0">
              <a:buNone/>
            </a:pPr>
            <a:r>
              <a:rPr lang="en-US" sz="1100" b="1" dirty="0">
                <a:solidFill>
                  <a:srgbClr val="333333"/>
                </a:solidFill>
              </a:rPr>
              <a:t>AVAILABLE</a:t>
            </a:r>
            <a:endParaRPr lang="en-US" sz="1100" dirty="0"/>
          </a:p>
        </p:txBody>
      </p:sp>
      <p:sp>
        <p:nvSpPr>
          <p:cNvPr id="11" name="Text 8"/>
          <p:cNvSpPr/>
          <p:nvPr/>
        </p:nvSpPr>
        <p:spPr>
          <a:xfrm>
            <a:off x="3520440" y="77724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WHAT YOUR INVESTMENT DOES</a:t>
            </a:r>
            <a:endParaRPr lang="en-US" sz="900" dirty="0"/>
          </a:p>
        </p:txBody>
      </p:sp>
      <p:sp>
        <p:nvSpPr>
          <p:cNvPr id="12" name="Text 9"/>
          <p:cNvSpPr/>
          <p:nvPr/>
        </p:nvSpPr>
        <p:spPr>
          <a:xfrm>
            <a:off x="3520440" y="1051560"/>
            <a:ext cx="5394960" cy="1005840"/>
          </a:xfrm>
          <a:prstGeom prst="rect">
            <a:avLst/>
          </a:prstGeom>
          <a:noFill/>
          <a:ln/>
        </p:spPr>
        <p:txBody>
          <a:bodyPr wrap="square" lIns="0" tIns="0" rIns="0" bIns="0" rtlCol="0" anchor="t"/>
          <a:lstStyle/>
          <a:p>
            <a:pPr algn="l" indent="0" marL="0">
              <a:buNone/>
            </a:pPr>
            <a:r>
              <a:rPr lang="en-US" sz="1300" dirty="0">
                <a:solidFill>
                  <a:srgbClr val="333333"/>
                </a:solidFill>
              </a:rPr>
              <a:t>Funds targeted television and print outreach to rural veterans who may never hear about available services through digital channels. This sponsorship gets the word out to the people who need it most.</a:t>
            </a:r>
            <a:endParaRPr lang="en-US" sz="1300" dirty="0"/>
          </a:p>
        </p:txBody>
      </p:sp>
      <p:sp>
        <p:nvSpPr>
          <p:cNvPr id="13" name="Text 10"/>
          <p:cNvSpPr/>
          <p:nvPr/>
        </p:nvSpPr>
        <p:spPr>
          <a:xfrm>
            <a:off x="3520440" y="219456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PARTNER VISIBILITY INCLUDES</a:t>
            </a:r>
            <a:endParaRPr lang="en-US" sz="900" dirty="0"/>
          </a:p>
        </p:txBody>
      </p:sp>
      <p:sp>
        <p:nvSpPr>
          <p:cNvPr id="14" name="Text 11"/>
          <p:cNvSpPr/>
          <p:nvPr/>
        </p:nvSpPr>
        <p:spPr>
          <a:xfrm>
            <a:off x="3520440" y="2496312"/>
            <a:ext cx="5394960" cy="2560320"/>
          </a:xfrm>
          <a:prstGeom prst="rect">
            <a:avLst/>
          </a:prstGeom>
          <a:noFill/>
          <a:ln/>
        </p:spPr>
        <p:txBody>
          <a:bodyPr wrap="square" lIns="0" tIns="0" rIns="0" bIns="0" rtlCol="0" anchor="t"/>
          <a:lstStyle/>
          <a:p>
            <a:pPr algn="l" marL="342900" indent="-342900">
              <a:spcAft>
                <a:spcPts val="400"/>
              </a:spcAft>
              <a:buSzPct val="100000"/>
              <a:buChar char="•"/>
            </a:pPr>
            <a:r>
              <a:rPr lang="en-US" sz="1200" dirty="0">
                <a:solidFill>
                  <a:srgbClr val="555555"/>
                </a:solidFill>
              </a:rPr>
              <a:t>Primary visibility across television and print marketing</a:t>
            </a:r>
            <a:endParaRPr lang="en-US" sz="1200" dirty="0"/>
          </a:p>
          <a:p>
            <a:pPr algn="l" marL="342900" indent="-342900">
              <a:spcAft>
                <a:spcPts val="400"/>
              </a:spcAft>
              <a:buSzPct val="100000"/>
              <a:buChar char="•"/>
            </a:pPr>
            <a:r>
              <a:rPr lang="en-US" sz="1200" dirty="0">
                <a:solidFill>
                  <a:srgbClr val="555555"/>
                </a:solidFill>
              </a:rPr>
              <a:t>Logo on all promotional materials pre-event</a:t>
            </a:r>
            <a:endParaRPr lang="en-US" sz="1200" dirty="0"/>
          </a:p>
          <a:p>
            <a:pPr algn="l" marL="342900" indent="-342900">
              <a:spcAft>
                <a:spcPts val="400"/>
              </a:spcAft>
              <a:buSzPct val="100000"/>
              <a:buChar char="•"/>
            </a:pPr>
            <a:r>
              <a:rPr lang="en-US" sz="1200" dirty="0">
                <a:solidFill>
                  <a:srgbClr val="555555"/>
                </a:solidFill>
              </a:rPr>
              <a:t>On-site recognition and signage at Mountain Valor Fest</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7C22A"/>
          </a:solidFill>
          <a:ln w="12700">
            <a:solidFill>
              <a:srgbClr val="F7C22A"/>
            </a:solidFill>
            <a:prstDash val="solid"/>
          </a:ln>
        </p:spPr>
      </p:sp>
      <p:sp>
        <p:nvSpPr>
          <p:cNvPr id="3" name="Shape 1"/>
          <p:cNvSpPr/>
          <p:nvPr/>
        </p:nvSpPr>
        <p:spPr>
          <a:xfrm>
            <a:off x="0" y="54864"/>
            <a:ext cx="3200400" cy="5088636"/>
          </a:xfrm>
          <a:prstGeom prst="rect">
            <a:avLst/>
          </a:prstGeom>
          <a:solidFill>
            <a:srgbClr val="333333"/>
          </a:solidFill>
          <a:ln w="12700">
            <a:solidFill>
              <a:srgbClr val="333333"/>
            </a:solidFill>
            <a:prstDash val="solid"/>
          </a:ln>
        </p:spPr>
      </p:sp>
      <p:sp>
        <p:nvSpPr>
          <p:cNvPr id="4" name="Shape 2"/>
          <p:cNvSpPr/>
          <p:nvPr/>
        </p:nvSpPr>
        <p:spPr>
          <a:xfrm>
            <a:off x="1005840" y="502920"/>
            <a:ext cx="1188720" cy="1188720"/>
          </a:xfrm>
          <a:prstGeom prst="ellipse">
            <a:avLst/>
          </a:prstGeom>
          <a:solidFill>
            <a:srgbClr val="F7C22A"/>
          </a:solidFill>
          <a:ln w="12700">
            <a:solidFill>
              <a:srgbClr val="F7C22A"/>
            </a:solidFill>
            <a:prstDash val="solid"/>
          </a:ln>
        </p:spPr>
      </p:sp>
      <p:pic>
        <p:nvPicPr>
          <p:cNvPr id="5" name="Image 0" descr="preencoded.png">    </p:cNvPr>
          <p:cNvPicPr>
            <a:picLocks noChangeAspect="1"/>
          </p:cNvPicPr>
          <p:nvPr/>
        </p:nvPicPr>
        <p:blipFill>
          <a:blip r:embed="rId1"/>
          <a:stretch>
            <a:fillRect/>
          </a:stretch>
        </p:blipFill>
        <p:spPr>
          <a:xfrm>
            <a:off x="1170432" y="667512"/>
            <a:ext cx="859536" cy="859536"/>
          </a:xfrm>
          <a:prstGeom prst="rect">
            <a:avLst/>
          </a:prstGeom>
        </p:spPr>
      </p:pic>
      <p:sp>
        <p:nvSpPr>
          <p:cNvPr id="6" name="Text 3"/>
          <p:cNvSpPr/>
          <p:nvPr/>
        </p:nvSpPr>
        <p:spPr>
          <a:xfrm>
            <a:off x="137160" y="1828800"/>
            <a:ext cx="2926080" cy="640080"/>
          </a:xfrm>
          <a:prstGeom prst="rect">
            <a:avLst/>
          </a:prstGeom>
          <a:noFill/>
          <a:ln/>
        </p:spPr>
        <p:txBody>
          <a:bodyPr wrap="square" lIns="0" tIns="0" rIns="0" bIns="0" rtlCol="0" anchor="ctr"/>
          <a:lstStyle/>
          <a:p>
            <a:pPr algn="ctr" indent="0" marL="0">
              <a:buNone/>
            </a:pPr>
            <a:r>
              <a:rPr lang="en-US" sz="3600" b="1" dirty="0">
                <a:solidFill>
                  <a:srgbClr val="F7C22A"/>
                </a:solidFill>
              </a:rPr>
              <a:t>$3,750</a:t>
            </a:r>
            <a:endParaRPr lang="en-US" sz="3600" dirty="0"/>
          </a:p>
        </p:txBody>
      </p:sp>
      <p:sp>
        <p:nvSpPr>
          <p:cNvPr id="7" name="Text 4"/>
          <p:cNvSpPr/>
          <p:nvPr/>
        </p:nvSpPr>
        <p:spPr>
          <a:xfrm>
            <a:off x="137160" y="2468880"/>
            <a:ext cx="2926080" cy="1005840"/>
          </a:xfrm>
          <a:prstGeom prst="rect">
            <a:avLst/>
          </a:prstGeom>
          <a:noFill/>
          <a:ln/>
        </p:spPr>
        <p:txBody>
          <a:bodyPr wrap="square" lIns="0" tIns="0" rIns="0" bIns="0" rtlCol="0" anchor="t"/>
          <a:lstStyle/>
          <a:p>
            <a:pPr algn="ctr" indent="0" marL="0">
              <a:buNone/>
            </a:pPr>
            <a:r>
              <a:rPr lang="en-US" sz="1700" b="1" dirty="0">
                <a:solidFill>
                  <a:srgbClr val="FFFFFF"/>
                </a:solidFill>
              </a:rPr>
              <a:t>Veteran Meal Sponsor</a:t>
            </a:r>
            <a:endParaRPr lang="en-US" sz="1700" dirty="0"/>
          </a:p>
        </p:txBody>
      </p:sp>
      <p:sp>
        <p:nvSpPr>
          <p:cNvPr id="8" name="Text 5"/>
          <p:cNvSpPr/>
          <p:nvPr/>
        </p:nvSpPr>
        <p:spPr>
          <a:xfrm>
            <a:off x="137160" y="4389120"/>
            <a:ext cx="2926080" cy="548640"/>
          </a:xfrm>
          <a:prstGeom prst="rect">
            <a:avLst/>
          </a:prstGeom>
          <a:noFill/>
          <a:ln/>
        </p:spPr>
        <p:txBody>
          <a:bodyPr wrap="square" lIns="0" tIns="0" rIns="0" bIns="0" rtlCol="0" anchor="ctr"/>
          <a:lstStyle/>
          <a:p>
            <a:pPr algn="ctr" indent="0" marL="0">
              <a:buNone/>
            </a:pPr>
            <a:r>
              <a:rPr lang="en-US" sz="900" dirty="0">
                <a:solidFill>
                  <a:srgbClr val="888888"/>
                </a:solidFill>
              </a:rPr>
              <a:t>kattw@mtnvalor.org</a:t>
            </a:r>
            <a:endParaRPr lang="en-US" sz="900" dirty="0"/>
          </a:p>
          <a:p>
            <a:pPr algn="ctr" indent="0" marL="0">
              <a:buNone/>
            </a:pPr>
            <a:r>
              <a:rPr lang="en-US" sz="900" dirty="0">
                <a:solidFill>
                  <a:srgbClr val="888888"/>
                </a:solidFill>
              </a:rPr>
              <a:t>www.mtnvalor.org</a:t>
            </a:r>
            <a:endParaRPr lang="en-US" sz="900" dirty="0"/>
          </a:p>
        </p:txBody>
      </p:sp>
      <p:sp>
        <p:nvSpPr>
          <p:cNvPr id="9" name="Shape 6"/>
          <p:cNvSpPr/>
          <p:nvPr/>
        </p:nvSpPr>
        <p:spPr>
          <a:xfrm>
            <a:off x="3520440" y="164592"/>
            <a:ext cx="1645920" cy="384048"/>
          </a:xfrm>
          <a:prstGeom prst="rect">
            <a:avLst/>
          </a:prstGeom>
          <a:solidFill>
            <a:srgbClr val="F7C22A"/>
          </a:solidFill>
          <a:ln w="12700">
            <a:solidFill>
              <a:srgbClr val="F7C22A"/>
            </a:solidFill>
            <a:prstDash val="solid"/>
          </a:ln>
        </p:spPr>
      </p:sp>
      <p:sp>
        <p:nvSpPr>
          <p:cNvPr id="10" name="Text 7"/>
          <p:cNvSpPr/>
          <p:nvPr/>
        </p:nvSpPr>
        <p:spPr>
          <a:xfrm>
            <a:off x="3520440" y="164592"/>
            <a:ext cx="1645920" cy="384048"/>
          </a:xfrm>
          <a:prstGeom prst="rect">
            <a:avLst/>
          </a:prstGeom>
          <a:noFill/>
          <a:ln/>
        </p:spPr>
        <p:txBody>
          <a:bodyPr wrap="square" lIns="0" tIns="0" rIns="0" bIns="0" rtlCol="0" anchor="ctr"/>
          <a:lstStyle/>
          <a:p>
            <a:pPr algn="ctr" indent="0" marL="0">
              <a:buNone/>
            </a:pPr>
            <a:r>
              <a:rPr lang="en-US" sz="1100" b="1" dirty="0">
                <a:solidFill>
                  <a:srgbClr val="333333"/>
                </a:solidFill>
              </a:rPr>
              <a:t>AVAILABLE</a:t>
            </a:r>
            <a:endParaRPr lang="en-US" sz="1100" dirty="0"/>
          </a:p>
        </p:txBody>
      </p:sp>
      <p:sp>
        <p:nvSpPr>
          <p:cNvPr id="11" name="Text 8"/>
          <p:cNvSpPr/>
          <p:nvPr/>
        </p:nvSpPr>
        <p:spPr>
          <a:xfrm>
            <a:off x="3520440" y="566928"/>
            <a:ext cx="5394960" cy="274320"/>
          </a:xfrm>
          <a:prstGeom prst="rect">
            <a:avLst/>
          </a:prstGeom>
          <a:noFill/>
          <a:ln/>
        </p:spPr>
        <p:txBody>
          <a:bodyPr wrap="square" lIns="0" tIns="0" rIns="0" bIns="0" rtlCol="0" anchor="ctr"/>
          <a:lstStyle/>
          <a:p>
            <a:pPr algn="l" indent="0" marL="0">
              <a:buNone/>
            </a:pPr>
            <a:r>
              <a:rPr lang="en-US" sz="1100" b="1" dirty="0">
                <a:solidFill>
                  <a:srgbClr val="8B6914"/>
                </a:solidFill>
              </a:rPr>
              <a:t>2 SLOTS AVAILABLE</a:t>
            </a:r>
            <a:endParaRPr lang="en-US" sz="1100" dirty="0"/>
          </a:p>
        </p:txBody>
      </p:sp>
      <p:sp>
        <p:nvSpPr>
          <p:cNvPr id="12" name="Text 9"/>
          <p:cNvSpPr/>
          <p:nvPr/>
        </p:nvSpPr>
        <p:spPr>
          <a:xfrm>
            <a:off x="3520440" y="96012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WHAT YOUR INVESTMENT DOES</a:t>
            </a:r>
            <a:endParaRPr lang="en-US" sz="900" dirty="0"/>
          </a:p>
        </p:txBody>
      </p:sp>
      <p:sp>
        <p:nvSpPr>
          <p:cNvPr id="13" name="Text 10"/>
          <p:cNvSpPr/>
          <p:nvPr/>
        </p:nvSpPr>
        <p:spPr>
          <a:xfrm>
            <a:off x="3520440" y="1234440"/>
            <a:ext cx="5394960" cy="1005840"/>
          </a:xfrm>
          <a:prstGeom prst="rect">
            <a:avLst/>
          </a:prstGeom>
          <a:noFill/>
          <a:ln/>
        </p:spPr>
        <p:txBody>
          <a:bodyPr wrap="square" lIns="0" tIns="0" rIns="0" bIns="0" rtlCol="0" anchor="t"/>
          <a:lstStyle/>
          <a:p>
            <a:pPr algn="l" indent="0" marL="0">
              <a:buNone/>
            </a:pPr>
            <a:r>
              <a:rPr lang="en-US" sz="1300" dirty="0">
                <a:solidFill>
                  <a:srgbClr val="333333"/>
                </a:solidFill>
              </a:rPr>
              <a:t>Feeds 500 veterans attending Mountain Valor Fest. For many rural veterans on fixed incomes, knowing a meal is provided removes a real barrier to attendance. Two sponsorships available.</a:t>
            </a:r>
            <a:endParaRPr lang="en-US" sz="1300" dirty="0"/>
          </a:p>
        </p:txBody>
      </p:sp>
      <p:sp>
        <p:nvSpPr>
          <p:cNvPr id="14" name="Text 11"/>
          <p:cNvSpPr/>
          <p:nvPr/>
        </p:nvSpPr>
        <p:spPr>
          <a:xfrm>
            <a:off x="3520440" y="2377440"/>
            <a:ext cx="5394960" cy="256032"/>
          </a:xfrm>
          <a:prstGeom prst="rect">
            <a:avLst/>
          </a:prstGeom>
          <a:noFill/>
          <a:ln/>
        </p:spPr>
        <p:txBody>
          <a:bodyPr wrap="square" lIns="0" tIns="0" rIns="0" bIns="0" rtlCol="0" anchor="ctr"/>
          <a:lstStyle/>
          <a:p>
            <a:pPr algn="l" indent="0" marL="0">
              <a:buNone/>
            </a:pPr>
            <a:r>
              <a:rPr lang="en-US" sz="900" b="1" spc="200" kern="0" dirty="0">
                <a:solidFill>
                  <a:srgbClr val="8B6914"/>
                </a:solidFill>
              </a:rPr>
              <a:t>PARTNER VISIBILITY INCLUDES</a:t>
            </a:r>
            <a:endParaRPr lang="en-US" sz="900" dirty="0"/>
          </a:p>
        </p:txBody>
      </p:sp>
      <p:sp>
        <p:nvSpPr>
          <p:cNvPr id="15" name="Text 12"/>
          <p:cNvSpPr/>
          <p:nvPr/>
        </p:nvSpPr>
        <p:spPr>
          <a:xfrm>
            <a:off x="3520440" y="2679192"/>
            <a:ext cx="5394960" cy="2560320"/>
          </a:xfrm>
          <a:prstGeom prst="rect">
            <a:avLst/>
          </a:prstGeom>
          <a:noFill/>
          <a:ln/>
        </p:spPr>
        <p:txBody>
          <a:bodyPr wrap="square" lIns="0" tIns="0" rIns="0" bIns="0" rtlCol="0" anchor="t"/>
          <a:lstStyle/>
          <a:p>
            <a:pPr algn="l" marL="342900" indent="-342900">
              <a:spcAft>
                <a:spcPts val="400"/>
              </a:spcAft>
              <a:buSzPct val="100000"/>
              <a:buChar char="•"/>
            </a:pPr>
            <a:r>
              <a:rPr lang="en-US" sz="1200" dirty="0">
                <a:solidFill>
                  <a:srgbClr val="555555"/>
                </a:solidFill>
              </a:rPr>
              <a:t>Shared recognition at meal distribution areas</a:t>
            </a:r>
            <a:endParaRPr lang="en-US" sz="1200" dirty="0"/>
          </a:p>
          <a:p>
            <a:pPr algn="l" marL="342900" indent="-342900">
              <a:spcAft>
                <a:spcPts val="400"/>
              </a:spcAft>
              <a:buSzPct val="100000"/>
              <a:buChar char="•"/>
            </a:pPr>
            <a:r>
              <a:rPr lang="en-US" sz="1200" dirty="0">
                <a:solidFill>
                  <a:srgbClr val="555555"/>
                </a:solidFill>
              </a:rPr>
              <a:t>On-site signage at the meal area</a:t>
            </a:r>
            <a:endParaRPr lang="en-US" sz="1200" dirty="0"/>
          </a:p>
          <a:p>
            <a:pPr algn="l" marL="342900" indent="-342900">
              <a:spcAft>
                <a:spcPts val="400"/>
              </a:spcAft>
              <a:buSzPct val="100000"/>
              <a:buChar char="•"/>
            </a:pPr>
            <a:r>
              <a:rPr lang="en-US" sz="1200" dirty="0">
                <a:solidFill>
                  <a:srgbClr val="555555"/>
                </a:solidFill>
              </a:rPr>
              <a:t>Acknowledgment during event programming</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Mountain Valor 2026 Partnership Opportunities</dc:title>
  <dc:subject>PptxGenJS Presentation</dc:subject>
  <dc:creator>PptxGenJS</dc:creator>
  <cp:lastModifiedBy>PptxGenJS</cp:lastModifiedBy>
  <cp:revision>1</cp:revision>
  <dcterms:created xsi:type="dcterms:W3CDTF">2026-05-23T16:23:46Z</dcterms:created>
  <dcterms:modified xsi:type="dcterms:W3CDTF">2026-05-23T16:23:46Z</dcterms:modified>
</cp:coreProperties>
</file>